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Default Extension="docx" ContentType="application/vnd.openxmlformats-officedocument.wordprocessingml.document"/>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notesSlides/notesSlide6.xml" ContentType="application/vnd.openxmlformats-officedocument.presentationml.notesSlide+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9" r:id="rId3"/>
    <p:sldId id="257" r:id="rId4"/>
    <p:sldId id="258" r:id="rId5"/>
    <p:sldId id="260" r:id="rId6"/>
    <p:sldId id="261" r:id="rId7"/>
    <p:sldId id="268" r:id="rId8"/>
    <p:sldId id="270" r:id="rId9"/>
    <p:sldId id="271" r:id="rId10"/>
    <p:sldId id="272" r:id="rId11"/>
    <p:sldId id="273" r:id="rId12"/>
    <p:sldId id="274" r:id="rId13"/>
    <p:sldId id="275" r:id="rId14"/>
    <p:sldId id="276" r:id="rId15"/>
    <p:sldId id="277" r:id="rId16"/>
    <p:sldId id="278" r:id="rId17"/>
    <p:sldId id="279" r:id="rId18"/>
    <p:sldId id="280" r:id="rId19"/>
    <p:sldId id="281" r:id="rId20"/>
    <p:sldId id="282" r:id="rId21"/>
    <p:sldId id="284" r:id="rId22"/>
    <p:sldId id="264" r:id="rId23"/>
    <p:sldId id="265" r:id="rId24"/>
    <p:sldId id="262" r:id="rId25"/>
    <p:sldId id="263" r:id="rId26"/>
  </p:sldIdLst>
  <p:sldSz cx="9144000" cy="6858000" type="screen4x3"/>
  <p:notesSz cx="6858000" cy="9144000"/>
  <p:custDataLst>
    <p:tags r:id="rId2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45" d="100"/>
          <a:sy n="45" d="100"/>
        </p:scale>
        <p:origin x="-1236" y="-9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4A34A5-6941-499D-B8B3-59A99DB6F59B}"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0E10BD14-38A7-4476-A63F-C0FB7D4CD6B9}">
      <dgm:prSet phldrT="[Text]"/>
      <dgm:spPr/>
      <dgm:t>
        <a:bodyPr/>
        <a:lstStyle/>
        <a:p>
          <a:r>
            <a:rPr lang="en-US" b="1" dirty="0" smtClean="0">
              <a:solidFill>
                <a:srgbClr val="FF0000"/>
              </a:solidFill>
            </a:rPr>
            <a:t>7. DISCUSSION</a:t>
          </a:r>
          <a:endParaRPr lang="en-US" b="1" dirty="0">
            <a:solidFill>
              <a:srgbClr val="FF0000"/>
            </a:solidFill>
          </a:endParaRPr>
        </a:p>
      </dgm:t>
    </dgm:pt>
    <dgm:pt modelId="{CEDAD669-7F18-4FB8-BAD8-4EFEB95472C6}" type="parTrans" cxnId="{E27A2B1E-6589-4850-8BDA-518D748AF277}">
      <dgm:prSet/>
      <dgm:spPr/>
      <dgm:t>
        <a:bodyPr/>
        <a:lstStyle/>
        <a:p>
          <a:endParaRPr lang="en-US"/>
        </a:p>
      </dgm:t>
    </dgm:pt>
    <dgm:pt modelId="{DB138EC4-73EF-4012-A8FB-19BD932C893F}" type="sibTrans" cxnId="{E27A2B1E-6589-4850-8BDA-518D748AF277}">
      <dgm:prSet/>
      <dgm:spPr/>
      <dgm:t>
        <a:bodyPr/>
        <a:lstStyle/>
        <a:p>
          <a:endParaRPr lang="en-US"/>
        </a:p>
      </dgm:t>
    </dgm:pt>
    <dgm:pt modelId="{25EC2698-EF52-4083-951F-3DDCD03A0FD5}">
      <dgm:prSet phldrT="[Text]"/>
      <dgm:spPr/>
      <dgm:t>
        <a:bodyPr/>
        <a:lstStyle/>
        <a:p>
          <a:r>
            <a:rPr lang="en-US" dirty="0" smtClean="0"/>
            <a:t>VARIATION ON USE  OF CLASSROOM ACTIVITIES </a:t>
          </a:r>
          <a:endParaRPr lang="en-US" dirty="0"/>
        </a:p>
      </dgm:t>
    </dgm:pt>
    <dgm:pt modelId="{33175297-BD4B-4C3B-ABC5-6B521C89787B}" type="parTrans" cxnId="{F4FF22F9-DFA5-4483-8731-747D5035367E}">
      <dgm:prSet/>
      <dgm:spPr/>
      <dgm:t>
        <a:bodyPr/>
        <a:lstStyle/>
        <a:p>
          <a:endParaRPr lang="en-US"/>
        </a:p>
      </dgm:t>
    </dgm:pt>
    <dgm:pt modelId="{91F86557-873A-4D26-8BE2-8A92AE924C27}" type="sibTrans" cxnId="{F4FF22F9-DFA5-4483-8731-747D5035367E}">
      <dgm:prSet/>
      <dgm:spPr/>
      <dgm:t>
        <a:bodyPr/>
        <a:lstStyle/>
        <a:p>
          <a:endParaRPr lang="en-US"/>
        </a:p>
      </dgm:t>
    </dgm:pt>
    <dgm:pt modelId="{77576C8F-77A6-426C-B3B8-9FE3BBD79755}">
      <dgm:prSet phldrT="[Text]"/>
      <dgm:spPr/>
      <dgm:t>
        <a:bodyPr/>
        <a:lstStyle/>
        <a:p>
          <a:r>
            <a:rPr lang="en-US" dirty="0" smtClean="0"/>
            <a:t>MOTIVATION</a:t>
          </a:r>
          <a:endParaRPr lang="en-US" dirty="0"/>
        </a:p>
      </dgm:t>
    </dgm:pt>
    <dgm:pt modelId="{B22E8DF6-F4BE-4E17-85AC-507B6355EAE4}" type="parTrans" cxnId="{E0A56442-6999-451E-84B8-48CBC0A69505}">
      <dgm:prSet/>
      <dgm:spPr/>
      <dgm:t>
        <a:bodyPr/>
        <a:lstStyle/>
        <a:p>
          <a:endParaRPr lang="en-US"/>
        </a:p>
      </dgm:t>
    </dgm:pt>
    <dgm:pt modelId="{E0F9227C-78CF-4C66-ADD2-04FD5234A4EF}" type="sibTrans" cxnId="{E0A56442-6999-451E-84B8-48CBC0A69505}">
      <dgm:prSet/>
      <dgm:spPr/>
      <dgm:t>
        <a:bodyPr/>
        <a:lstStyle/>
        <a:p>
          <a:endParaRPr lang="en-US"/>
        </a:p>
      </dgm:t>
    </dgm:pt>
    <dgm:pt modelId="{F30F4BF5-FFB4-4449-8C1E-3B1145517222}">
      <dgm:prSet phldrT="[Text]"/>
      <dgm:spPr/>
      <dgm:t>
        <a:bodyPr/>
        <a:lstStyle/>
        <a:p>
          <a:r>
            <a:rPr lang="en-US" dirty="0" smtClean="0"/>
            <a:t>TEACHERS’ ROLE</a:t>
          </a:r>
          <a:endParaRPr lang="en-US" dirty="0"/>
        </a:p>
      </dgm:t>
    </dgm:pt>
    <dgm:pt modelId="{8E7ECC4F-E39D-43F2-A93B-8F8D0794D0FC}" type="parTrans" cxnId="{AA2E32A6-48BF-4593-93CA-E90422EB989D}">
      <dgm:prSet/>
      <dgm:spPr/>
      <dgm:t>
        <a:bodyPr/>
        <a:lstStyle/>
        <a:p>
          <a:endParaRPr lang="en-US"/>
        </a:p>
      </dgm:t>
    </dgm:pt>
    <dgm:pt modelId="{6A266390-778A-47F5-A93D-87119E27904E}" type="sibTrans" cxnId="{AA2E32A6-48BF-4593-93CA-E90422EB989D}">
      <dgm:prSet/>
      <dgm:spPr/>
      <dgm:t>
        <a:bodyPr/>
        <a:lstStyle/>
        <a:p>
          <a:endParaRPr lang="en-US"/>
        </a:p>
      </dgm:t>
    </dgm:pt>
    <dgm:pt modelId="{23EAC056-1AC8-4EA4-8A44-49F8AF27BD3C}">
      <dgm:prSet phldrT="[Text]"/>
      <dgm:spPr/>
      <dgm:t>
        <a:bodyPr/>
        <a:lstStyle/>
        <a:p>
          <a:r>
            <a:rPr lang="en-US" dirty="0" smtClean="0"/>
            <a:t>LEARNERS’ ROLE</a:t>
          </a:r>
          <a:endParaRPr lang="en-US" dirty="0"/>
        </a:p>
      </dgm:t>
    </dgm:pt>
    <dgm:pt modelId="{E01DBACC-6765-4412-8C63-3CA36C6C85FE}" type="parTrans" cxnId="{067A0319-4111-4004-BB09-4A59408F31DA}">
      <dgm:prSet/>
      <dgm:spPr/>
      <dgm:t>
        <a:bodyPr/>
        <a:lstStyle/>
        <a:p>
          <a:endParaRPr lang="en-US"/>
        </a:p>
      </dgm:t>
    </dgm:pt>
    <dgm:pt modelId="{041E75D4-36C0-449A-AC84-0C76816D8F0B}" type="sibTrans" cxnId="{067A0319-4111-4004-BB09-4A59408F31DA}">
      <dgm:prSet/>
      <dgm:spPr/>
      <dgm:t>
        <a:bodyPr/>
        <a:lstStyle/>
        <a:p>
          <a:endParaRPr lang="en-US"/>
        </a:p>
      </dgm:t>
    </dgm:pt>
    <dgm:pt modelId="{AFA6B3F3-7710-4F28-9344-69A772B13839}" type="pres">
      <dgm:prSet presAssocID="{B54A34A5-6941-499D-B8B3-59A99DB6F59B}" presName="Name0" presStyleCnt="0">
        <dgm:presLayoutVars>
          <dgm:chMax val="1"/>
          <dgm:dir/>
          <dgm:animLvl val="ctr"/>
          <dgm:resizeHandles val="exact"/>
        </dgm:presLayoutVars>
      </dgm:prSet>
      <dgm:spPr/>
      <dgm:t>
        <a:bodyPr/>
        <a:lstStyle/>
        <a:p>
          <a:endParaRPr lang="en-US"/>
        </a:p>
      </dgm:t>
    </dgm:pt>
    <dgm:pt modelId="{342B3A9A-407C-411D-8C25-E5E92D7347FB}" type="pres">
      <dgm:prSet presAssocID="{0E10BD14-38A7-4476-A63F-C0FB7D4CD6B9}" presName="centerShape" presStyleLbl="node0" presStyleIdx="0" presStyleCnt="1" custScaleX="103988"/>
      <dgm:spPr/>
      <dgm:t>
        <a:bodyPr/>
        <a:lstStyle/>
        <a:p>
          <a:endParaRPr lang="en-US"/>
        </a:p>
      </dgm:t>
    </dgm:pt>
    <dgm:pt modelId="{460E10D2-EC7B-4F00-AB8E-3DCFDCC6B32E}" type="pres">
      <dgm:prSet presAssocID="{25EC2698-EF52-4083-951F-3DDCD03A0FD5}" presName="node" presStyleLbl="node1" presStyleIdx="0" presStyleCnt="4" custScaleX="157939">
        <dgm:presLayoutVars>
          <dgm:bulletEnabled val="1"/>
        </dgm:presLayoutVars>
      </dgm:prSet>
      <dgm:spPr/>
      <dgm:t>
        <a:bodyPr/>
        <a:lstStyle/>
        <a:p>
          <a:endParaRPr lang="en-US"/>
        </a:p>
      </dgm:t>
    </dgm:pt>
    <dgm:pt modelId="{A33546B9-9D28-4B25-81C8-5D8986A70C53}" type="pres">
      <dgm:prSet presAssocID="{25EC2698-EF52-4083-951F-3DDCD03A0FD5}" presName="dummy" presStyleCnt="0"/>
      <dgm:spPr/>
    </dgm:pt>
    <dgm:pt modelId="{8686D154-6D14-4255-83AD-9D9C5D60BF8F}" type="pres">
      <dgm:prSet presAssocID="{91F86557-873A-4D26-8BE2-8A92AE924C27}" presName="sibTrans" presStyleLbl="sibTrans2D1" presStyleIdx="0" presStyleCnt="4"/>
      <dgm:spPr/>
      <dgm:t>
        <a:bodyPr/>
        <a:lstStyle/>
        <a:p>
          <a:endParaRPr lang="en-US"/>
        </a:p>
      </dgm:t>
    </dgm:pt>
    <dgm:pt modelId="{B9AA480D-FC72-42CC-9303-06FA04D38562}" type="pres">
      <dgm:prSet presAssocID="{77576C8F-77A6-426C-B3B8-9FE3BBD79755}" presName="node" presStyleLbl="node1" presStyleIdx="1" presStyleCnt="4" custScaleX="156306">
        <dgm:presLayoutVars>
          <dgm:bulletEnabled val="1"/>
        </dgm:presLayoutVars>
      </dgm:prSet>
      <dgm:spPr/>
      <dgm:t>
        <a:bodyPr/>
        <a:lstStyle/>
        <a:p>
          <a:endParaRPr lang="en-US"/>
        </a:p>
      </dgm:t>
    </dgm:pt>
    <dgm:pt modelId="{93DFDAAD-2C66-40ED-A85F-8895FEF49A20}" type="pres">
      <dgm:prSet presAssocID="{77576C8F-77A6-426C-B3B8-9FE3BBD79755}" presName="dummy" presStyleCnt="0"/>
      <dgm:spPr/>
    </dgm:pt>
    <dgm:pt modelId="{D2BD05E0-DED5-4106-9833-A469465CC5C1}" type="pres">
      <dgm:prSet presAssocID="{E0F9227C-78CF-4C66-ADD2-04FD5234A4EF}" presName="sibTrans" presStyleLbl="sibTrans2D1" presStyleIdx="1" presStyleCnt="4"/>
      <dgm:spPr/>
      <dgm:t>
        <a:bodyPr/>
        <a:lstStyle/>
        <a:p>
          <a:endParaRPr lang="en-US"/>
        </a:p>
      </dgm:t>
    </dgm:pt>
    <dgm:pt modelId="{C81A1E43-66AC-445E-9B01-DA8C8278C8CF}" type="pres">
      <dgm:prSet presAssocID="{F30F4BF5-FFB4-4449-8C1E-3B1145517222}" presName="node" presStyleLbl="node1" presStyleIdx="2" presStyleCnt="4" custScaleX="152496">
        <dgm:presLayoutVars>
          <dgm:bulletEnabled val="1"/>
        </dgm:presLayoutVars>
      </dgm:prSet>
      <dgm:spPr/>
      <dgm:t>
        <a:bodyPr/>
        <a:lstStyle/>
        <a:p>
          <a:endParaRPr lang="en-US"/>
        </a:p>
      </dgm:t>
    </dgm:pt>
    <dgm:pt modelId="{0AA4FB49-88FD-4C22-8AE6-67682346398D}" type="pres">
      <dgm:prSet presAssocID="{F30F4BF5-FFB4-4449-8C1E-3B1145517222}" presName="dummy" presStyleCnt="0"/>
      <dgm:spPr/>
    </dgm:pt>
    <dgm:pt modelId="{C61BF074-D4B0-45DA-8D0C-D4E1645115E2}" type="pres">
      <dgm:prSet presAssocID="{6A266390-778A-47F5-A93D-87119E27904E}" presName="sibTrans" presStyleLbl="sibTrans2D1" presStyleIdx="2" presStyleCnt="4"/>
      <dgm:spPr/>
      <dgm:t>
        <a:bodyPr/>
        <a:lstStyle/>
        <a:p>
          <a:endParaRPr lang="en-US"/>
        </a:p>
      </dgm:t>
    </dgm:pt>
    <dgm:pt modelId="{0D86E6AF-8C95-4C97-AAAC-AB07D741E15C}" type="pres">
      <dgm:prSet presAssocID="{23EAC056-1AC8-4EA4-8A44-49F8AF27BD3C}" presName="node" presStyleLbl="node1" presStyleIdx="3" presStyleCnt="4" custScaleX="155086">
        <dgm:presLayoutVars>
          <dgm:bulletEnabled val="1"/>
        </dgm:presLayoutVars>
      </dgm:prSet>
      <dgm:spPr/>
      <dgm:t>
        <a:bodyPr/>
        <a:lstStyle/>
        <a:p>
          <a:endParaRPr lang="en-US"/>
        </a:p>
      </dgm:t>
    </dgm:pt>
    <dgm:pt modelId="{BAA4FDB7-2B19-4193-8EC1-7BB7A302D93D}" type="pres">
      <dgm:prSet presAssocID="{23EAC056-1AC8-4EA4-8A44-49F8AF27BD3C}" presName="dummy" presStyleCnt="0"/>
      <dgm:spPr/>
    </dgm:pt>
    <dgm:pt modelId="{C9EB0403-4420-4604-9033-21053BFC0D60}" type="pres">
      <dgm:prSet presAssocID="{041E75D4-36C0-449A-AC84-0C76816D8F0B}" presName="sibTrans" presStyleLbl="sibTrans2D1" presStyleIdx="3" presStyleCnt="4"/>
      <dgm:spPr/>
      <dgm:t>
        <a:bodyPr/>
        <a:lstStyle/>
        <a:p>
          <a:endParaRPr lang="en-US"/>
        </a:p>
      </dgm:t>
    </dgm:pt>
  </dgm:ptLst>
  <dgm:cxnLst>
    <dgm:cxn modelId="{6DA5B339-EE76-4817-8B8E-DF276284F284}" type="presOf" srcId="{77576C8F-77A6-426C-B3B8-9FE3BBD79755}" destId="{B9AA480D-FC72-42CC-9303-06FA04D38562}" srcOrd="0" destOrd="0" presId="urn:microsoft.com/office/officeart/2005/8/layout/radial6"/>
    <dgm:cxn modelId="{BC04B005-9A38-4D13-B6B9-044FED39AD77}" type="presOf" srcId="{E0F9227C-78CF-4C66-ADD2-04FD5234A4EF}" destId="{D2BD05E0-DED5-4106-9833-A469465CC5C1}" srcOrd="0" destOrd="0" presId="urn:microsoft.com/office/officeart/2005/8/layout/radial6"/>
    <dgm:cxn modelId="{067A0319-4111-4004-BB09-4A59408F31DA}" srcId="{0E10BD14-38A7-4476-A63F-C0FB7D4CD6B9}" destId="{23EAC056-1AC8-4EA4-8A44-49F8AF27BD3C}" srcOrd="3" destOrd="0" parTransId="{E01DBACC-6765-4412-8C63-3CA36C6C85FE}" sibTransId="{041E75D4-36C0-449A-AC84-0C76816D8F0B}"/>
    <dgm:cxn modelId="{4609DEF2-DE66-4E6F-8F10-9631F5583940}" type="presOf" srcId="{23EAC056-1AC8-4EA4-8A44-49F8AF27BD3C}" destId="{0D86E6AF-8C95-4C97-AAAC-AB07D741E15C}" srcOrd="0" destOrd="0" presId="urn:microsoft.com/office/officeart/2005/8/layout/radial6"/>
    <dgm:cxn modelId="{8E8C4306-07F1-4E2F-B062-DA92051376D5}" type="presOf" srcId="{0E10BD14-38A7-4476-A63F-C0FB7D4CD6B9}" destId="{342B3A9A-407C-411D-8C25-E5E92D7347FB}" srcOrd="0" destOrd="0" presId="urn:microsoft.com/office/officeart/2005/8/layout/radial6"/>
    <dgm:cxn modelId="{E31568D6-986C-41AC-A8C1-8E616049BC09}" type="presOf" srcId="{041E75D4-36C0-449A-AC84-0C76816D8F0B}" destId="{C9EB0403-4420-4604-9033-21053BFC0D60}" srcOrd="0" destOrd="0" presId="urn:microsoft.com/office/officeart/2005/8/layout/radial6"/>
    <dgm:cxn modelId="{09A43716-0C3B-47D6-B367-EFC67B83B4C3}" type="presOf" srcId="{25EC2698-EF52-4083-951F-3DDCD03A0FD5}" destId="{460E10D2-EC7B-4F00-AB8E-3DCFDCC6B32E}" srcOrd="0" destOrd="0" presId="urn:microsoft.com/office/officeart/2005/8/layout/radial6"/>
    <dgm:cxn modelId="{3FDA4964-FDC8-4674-A56F-935FC29434F8}" type="presOf" srcId="{6A266390-778A-47F5-A93D-87119E27904E}" destId="{C61BF074-D4B0-45DA-8D0C-D4E1645115E2}" srcOrd="0" destOrd="0" presId="urn:microsoft.com/office/officeart/2005/8/layout/radial6"/>
    <dgm:cxn modelId="{F4FF22F9-DFA5-4483-8731-747D5035367E}" srcId="{0E10BD14-38A7-4476-A63F-C0FB7D4CD6B9}" destId="{25EC2698-EF52-4083-951F-3DDCD03A0FD5}" srcOrd="0" destOrd="0" parTransId="{33175297-BD4B-4C3B-ABC5-6B521C89787B}" sibTransId="{91F86557-873A-4D26-8BE2-8A92AE924C27}"/>
    <dgm:cxn modelId="{8584BFFC-0421-4574-BC22-529C760CF1A4}" type="presOf" srcId="{91F86557-873A-4D26-8BE2-8A92AE924C27}" destId="{8686D154-6D14-4255-83AD-9D9C5D60BF8F}" srcOrd="0" destOrd="0" presId="urn:microsoft.com/office/officeart/2005/8/layout/radial6"/>
    <dgm:cxn modelId="{1A2C6878-3EDE-4C82-9606-F1307E1ACEB7}" type="presOf" srcId="{B54A34A5-6941-499D-B8B3-59A99DB6F59B}" destId="{AFA6B3F3-7710-4F28-9344-69A772B13839}" srcOrd="0" destOrd="0" presId="urn:microsoft.com/office/officeart/2005/8/layout/radial6"/>
    <dgm:cxn modelId="{AA2E32A6-48BF-4593-93CA-E90422EB989D}" srcId="{0E10BD14-38A7-4476-A63F-C0FB7D4CD6B9}" destId="{F30F4BF5-FFB4-4449-8C1E-3B1145517222}" srcOrd="2" destOrd="0" parTransId="{8E7ECC4F-E39D-43F2-A93B-8F8D0794D0FC}" sibTransId="{6A266390-778A-47F5-A93D-87119E27904E}"/>
    <dgm:cxn modelId="{E0A56442-6999-451E-84B8-48CBC0A69505}" srcId="{0E10BD14-38A7-4476-A63F-C0FB7D4CD6B9}" destId="{77576C8F-77A6-426C-B3B8-9FE3BBD79755}" srcOrd="1" destOrd="0" parTransId="{B22E8DF6-F4BE-4E17-85AC-507B6355EAE4}" sibTransId="{E0F9227C-78CF-4C66-ADD2-04FD5234A4EF}"/>
    <dgm:cxn modelId="{14E982AB-F72B-4F66-9BA5-D245CB50C243}" type="presOf" srcId="{F30F4BF5-FFB4-4449-8C1E-3B1145517222}" destId="{C81A1E43-66AC-445E-9B01-DA8C8278C8CF}" srcOrd="0" destOrd="0" presId="urn:microsoft.com/office/officeart/2005/8/layout/radial6"/>
    <dgm:cxn modelId="{E27A2B1E-6589-4850-8BDA-518D748AF277}" srcId="{B54A34A5-6941-499D-B8B3-59A99DB6F59B}" destId="{0E10BD14-38A7-4476-A63F-C0FB7D4CD6B9}" srcOrd="0" destOrd="0" parTransId="{CEDAD669-7F18-4FB8-BAD8-4EFEB95472C6}" sibTransId="{DB138EC4-73EF-4012-A8FB-19BD932C893F}"/>
    <dgm:cxn modelId="{4138B59A-A9E1-4DF6-A562-A9C67B343D47}" type="presParOf" srcId="{AFA6B3F3-7710-4F28-9344-69A772B13839}" destId="{342B3A9A-407C-411D-8C25-E5E92D7347FB}" srcOrd="0" destOrd="0" presId="urn:microsoft.com/office/officeart/2005/8/layout/radial6"/>
    <dgm:cxn modelId="{E5BDE262-1902-4F4B-B4A0-65FB325D9914}" type="presParOf" srcId="{AFA6B3F3-7710-4F28-9344-69A772B13839}" destId="{460E10D2-EC7B-4F00-AB8E-3DCFDCC6B32E}" srcOrd="1" destOrd="0" presId="urn:microsoft.com/office/officeart/2005/8/layout/radial6"/>
    <dgm:cxn modelId="{7441C200-B42A-41EE-91D5-891D7C3EB2ED}" type="presParOf" srcId="{AFA6B3F3-7710-4F28-9344-69A772B13839}" destId="{A33546B9-9D28-4B25-81C8-5D8986A70C53}" srcOrd="2" destOrd="0" presId="urn:microsoft.com/office/officeart/2005/8/layout/radial6"/>
    <dgm:cxn modelId="{F4427D44-32B0-4CF4-90DF-D90DB006D3EF}" type="presParOf" srcId="{AFA6B3F3-7710-4F28-9344-69A772B13839}" destId="{8686D154-6D14-4255-83AD-9D9C5D60BF8F}" srcOrd="3" destOrd="0" presId="urn:microsoft.com/office/officeart/2005/8/layout/radial6"/>
    <dgm:cxn modelId="{D785530A-1871-4039-BED0-AFAEDA9E7D5A}" type="presParOf" srcId="{AFA6B3F3-7710-4F28-9344-69A772B13839}" destId="{B9AA480D-FC72-42CC-9303-06FA04D38562}" srcOrd="4" destOrd="0" presId="urn:microsoft.com/office/officeart/2005/8/layout/radial6"/>
    <dgm:cxn modelId="{23D4056A-FCEE-4696-9C57-C5770E1C5BCE}" type="presParOf" srcId="{AFA6B3F3-7710-4F28-9344-69A772B13839}" destId="{93DFDAAD-2C66-40ED-A85F-8895FEF49A20}" srcOrd="5" destOrd="0" presId="urn:microsoft.com/office/officeart/2005/8/layout/radial6"/>
    <dgm:cxn modelId="{A4241632-4E07-4B72-9997-634E7ADF3A58}" type="presParOf" srcId="{AFA6B3F3-7710-4F28-9344-69A772B13839}" destId="{D2BD05E0-DED5-4106-9833-A469465CC5C1}" srcOrd="6" destOrd="0" presId="urn:microsoft.com/office/officeart/2005/8/layout/radial6"/>
    <dgm:cxn modelId="{89AE895C-CA84-4282-B92B-98D450463E57}" type="presParOf" srcId="{AFA6B3F3-7710-4F28-9344-69A772B13839}" destId="{C81A1E43-66AC-445E-9B01-DA8C8278C8CF}" srcOrd="7" destOrd="0" presId="urn:microsoft.com/office/officeart/2005/8/layout/radial6"/>
    <dgm:cxn modelId="{65041301-74D4-461F-BF77-32AF27FE5448}" type="presParOf" srcId="{AFA6B3F3-7710-4F28-9344-69A772B13839}" destId="{0AA4FB49-88FD-4C22-8AE6-67682346398D}" srcOrd="8" destOrd="0" presId="urn:microsoft.com/office/officeart/2005/8/layout/radial6"/>
    <dgm:cxn modelId="{153243B7-01B4-49B1-9259-BFA4DA475C04}" type="presParOf" srcId="{AFA6B3F3-7710-4F28-9344-69A772B13839}" destId="{C61BF074-D4B0-45DA-8D0C-D4E1645115E2}" srcOrd="9" destOrd="0" presId="urn:microsoft.com/office/officeart/2005/8/layout/radial6"/>
    <dgm:cxn modelId="{46796DFC-EA3E-4991-ADB7-2D2D98ACC552}" type="presParOf" srcId="{AFA6B3F3-7710-4F28-9344-69A772B13839}" destId="{0D86E6AF-8C95-4C97-AAAC-AB07D741E15C}" srcOrd="10" destOrd="0" presId="urn:microsoft.com/office/officeart/2005/8/layout/radial6"/>
    <dgm:cxn modelId="{12422E50-35DB-4740-B8DF-D1E51736B0B6}" type="presParOf" srcId="{AFA6B3F3-7710-4F28-9344-69A772B13839}" destId="{BAA4FDB7-2B19-4193-8EC1-7BB7A302D93D}" srcOrd="11" destOrd="0" presId="urn:microsoft.com/office/officeart/2005/8/layout/radial6"/>
    <dgm:cxn modelId="{3AF02C2D-276E-4A49-8332-673F25F4DD69}" type="presParOf" srcId="{AFA6B3F3-7710-4F28-9344-69A772B13839}" destId="{C9EB0403-4420-4604-9033-21053BFC0D60}" srcOrd="12" destOrd="0" presId="urn:microsoft.com/office/officeart/2005/8/layout/radial6"/>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580C81-404C-4F17-AB0E-6CC2E05B69D4}" type="datetimeFigureOut">
              <a:rPr lang="en-US" smtClean="0"/>
              <a:pPr/>
              <a:t>5/27/2017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5D773D4-C7D9-4F46-813D-D250CD6C685B}" type="slidenum">
              <a:rPr lang="en-US" smtClean="0"/>
              <a:pPr/>
              <a:t>‹#›</a:t>
            </a:fld>
            <a:endParaRPr lang="en-US"/>
          </a:p>
        </p:txBody>
      </p:sp>
    </p:spTree>
    <p:extLst>
      <p:ext uri="{BB962C8B-B14F-4D97-AF65-F5344CB8AC3E}">
        <p14:creationId xmlns:p14="http://schemas.microsoft.com/office/powerpoint/2010/main" xmlns="" val="27004316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Based</a:t>
            </a:r>
            <a:r>
              <a:rPr lang="en-US" baseline="0" dirty="0" smtClean="0"/>
              <a:t> on questionnaires from teachers and students and classroom observations, the researcher identified the results. 14 teachers take part in the survey; however, the number of students joining it is not mentioned.</a:t>
            </a:r>
            <a:endParaRPr lang="en-US" dirty="0"/>
          </a:p>
        </p:txBody>
      </p:sp>
      <p:sp>
        <p:nvSpPr>
          <p:cNvPr id="4" name="Slide Number Placeholder 3"/>
          <p:cNvSpPr>
            <a:spLocks noGrp="1"/>
          </p:cNvSpPr>
          <p:nvPr>
            <p:ph type="sldNum" sz="quarter" idx="10"/>
          </p:nvPr>
        </p:nvSpPr>
        <p:spPr/>
        <p:txBody>
          <a:bodyPr/>
          <a:lstStyle/>
          <a:p>
            <a:fld id="{7CE58C8E-C5E3-449F-BE69-3F102A4696F5}" type="slidenum">
              <a:rPr lang="en-US" smtClean="0"/>
              <a:pPr/>
              <a:t>7</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results part is built</a:t>
            </a:r>
            <a:r>
              <a:rPr lang="en-US" baseline="0" dirty="0" smtClean="0"/>
              <a:t> in a logical framework, which makes it easy to understand the paper’s main argument or research questions. </a:t>
            </a:r>
          </a:p>
          <a:p>
            <a:r>
              <a:rPr lang="en-US" baseline="0" dirty="0" smtClean="0"/>
              <a:t>In the part, the results are subdivided into 3 small items: Teachers’ responses, students’ responses, and observed lessons.</a:t>
            </a:r>
            <a:endParaRPr lang="en-US" dirty="0" smtClean="0"/>
          </a:p>
          <a:p>
            <a:endParaRPr lang="en-US" dirty="0"/>
          </a:p>
        </p:txBody>
      </p:sp>
      <p:sp>
        <p:nvSpPr>
          <p:cNvPr id="4" name="Slide Number Placeholder 3"/>
          <p:cNvSpPr>
            <a:spLocks noGrp="1"/>
          </p:cNvSpPr>
          <p:nvPr>
            <p:ph type="sldNum" sz="quarter" idx="10"/>
          </p:nvPr>
        </p:nvSpPr>
        <p:spPr/>
        <p:txBody>
          <a:bodyPr/>
          <a:lstStyle/>
          <a:p>
            <a:fld id="{7CE58C8E-C5E3-449F-BE69-3F102A4696F5}" type="slidenum">
              <a:rPr lang="en-US" smtClean="0"/>
              <a:pPr/>
              <a:t>8</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a:t>
            </a:r>
            <a:r>
              <a:rPr lang="en-US" baseline="0" dirty="0" smtClean="0"/>
              <a:t> researcher uses tables and figures to help readers understand the specific results easier.</a:t>
            </a:r>
            <a:endParaRPr lang="en-US" dirty="0"/>
          </a:p>
        </p:txBody>
      </p:sp>
      <p:sp>
        <p:nvSpPr>
          <p:cNvPr id="4" name="Slide Number Placeholder 3"/>
          <p:cNvSpPr>
            <a:spLocks noGrp="1"/>
          </p:cNvSpPr>
          <p:nvPr>
            <p:ph type="sldNum" sz="quarter" idx="10"/>
          </p:nvPr>
        </p:nvSpPr>
        <p:spPr/>
        <p:txBody>
          <a:bodyPr/>
          <a:lstStyle/>
          <a:p>
            <a:fld id="{7CE58C8E-C5E3-449F-BE69-3F102A4696F5}"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author</a:t>
            </a:r>
            <a:r>
              <a:rPr lang="en-US" baseline="0" dirty="0" smtClean="0"/>
              <a:t> indicates that integrated classroom activities are used in speaking lesson by teachers, and compares among these activities to show which ones teachers like utilizing the best.</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sym typeface="Wingdings" pitchFamily="2" charset="2"/>
              </a:rPr>
              <a:t> </a:t>
            </a:r>
            <a:r>
              <a:rPr lang="en-US" sz="1200" kern="1200" dirty="0" smtClean="0">
                <a:solidFill>
                  <a:schemeClr val="tx1"/>
                </a:solidFill>
                <a:latin typeface="+mn-lt"/>
                <a:ea typeface="+mn-ea"/>
                <a:cs typeface="+mn-cs"/>
              </a:rPr>
              <a:t>-Quantitative: tests theory, establishes facts, shows relationships, predicts, or statistically describes</a:t>
            </a:r>
          </a:p>
          <a:p>
            <a:r>
              <a:rPr lang="en-US" baseline="0" dirty="0" smtClean="0"/>
              <a:t> </a:t>
            </a:r>
            <a:endParaRPr lang="en-US" dirty="0"/>
          </a:p>
        </p:txBody>
      </p:sp>
      <p:sp>
        <p:nvSpPr>
          <p:cNvPr id="4" name="Slide Number Placeholder 3"/>
          <p:cNvSpPr>
            <a:spLocks noGrp="1"/>
          </p:cNvSpPr>
          <p:nvPr>
            <p:ph type="sldNum" sz="quarter" idx="10"/>
          </p:nvPr>
        </p:nvSpPr>
        <p:spPr/>
        <p:txBody>
          <a:bodyPr/>
          <a:lstStyle/>
          <a:p>
            <a:fld id="{7CE58C8E-C5E3-449F-BE69-3F102A4696F5}" type="slidenum">
              <a:rPr lang="en-US" smtClean="0"/>
              <a:pPr/>
              <a:t>10</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author expressed findings </a:t>
            </a:r>
            <a:r>
              <a:rPr lang="en-US" baseline="0" dirty="0" err="1" smtClean="0"/>
              <a:t>clearly</a:t>
            </a:r>
            <a:r>
              <a:rPr lang="en-US" dirty="0" err="1" smtClean="0"/>
              <a:t>Teachers</a:t>
            </a:r>
            <a:r>
              <a:rPr lang="en-US" dirty="0" smtClean="0"/>
              <a:t> </a:t>
            </a:r>
            <a:r>
              <a:rPr lang="en-US" dirty="0" smtClean="0"/>
              <a:t>in the National school were able to integrate several classroom activities within a lesson. While teachers in provincial</a:t>
            </a:r>
            <a:r>
              <a:rPr lang="en-US" baseline="0" dirty="0" smtClean="0"/>
              <a:t> schools used questions and answer sessions, whole class discussion and group discussions. </a:t>
            </a:r>
            <a:endParaRPr lang="en-US" dirty="0"/>
          </a:p>
        </p:txBody>
      </p:sp>
      <p:sp>
        <p:nvSpPr>
          <p:cNvPr id="4" name="Slide Number Placeholder 3"/>
          <p:cNvSpPr>
            <a:spLocks noGrp="1"/>
          </p:cNvSpPr>
          <p:nvPr>
            <p:ph type="sldNum" sz="quarter" idx="10"/>
          </p:nvPr>
        </p:nvSpPr>
        <p:spPr/>
        <p:txBody>
          <a:bodyPr/>
          <a:lstStyle/>
          <a:p>
            <a:fld id="{7CE58C8E-C5E3-449F-BE69-3F102A4696F5}" type="slidenum">
              <a:rPr lang="en-US" smtClean="0"/>
              <a:pPr/>
              <a:t>11</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5D773D4-C7D9-4F46-813D-D250CD6C685B}"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248291F-F045-4350-B389-7B64C335230A}" type="datetimeFigureOut">
              <a:rPr lang="en-US" smtClean="0"/>
              <a:pPr/>
              <a:t>5/27/2017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607A46-E6FD-4D49-8DC8-618C80B1C449}" type="slidenum">
              <a:rPr lang="en-US" smtClean="0"/>
              <a:pPr/>
              <a:t>‹#›</a:t>
            </a:fld>
            <a:endParaRPr lang="en-US"/>
          </a:p>
        </p:txBody>
      </p:sp>
    </p:spTree>
    <p:extLst>
      <p:ext uri="{BB962C8B-B14F-4D97-AF65-F5344CB8AC3E}">
        <p14:creationId xmlns:p14="http://schemas.microsoft.com/office/powerpoint/2010/main" xmlns="" val="31099322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248291F-F045-4350-B389-7B64C335230A}" type="datetimeFigureOut">
              <a:rPr lang="en-US" smtClean="0"/>
              <a:pPr/>
              <a:t>5/27/2017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607A46-E6FD-4D49-8DC8-618C80B1C449}" type="slidenum">
              <a:rPr lang="en-US" smtClean="0"/>
              <a:pPr/>
              <a:t>‹#›</a:t>
            </a:fld>
            <a:endParaRPr lang="en-US"/>
          </a:p>
        </p:txBody>
      </p:sp>
    </p:spTree>
    <p:extLst>
      <p:ext uri="{BB962C8B-B14F-4D97-AF65-F5344CB8AC3E}">
        <p14:creationId xmlns:p14="http://schemas.microsoft.com/office/powerpoint/2010/main" xmlns="" val="2324580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248291F-F045-4350-B389-7B64C335230A}" type="datetimeFigureOut">
              <a:rPr lang="en-US" smtClean="0"/>
              <a:pPr/>
              <a:t>5/27/2017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607A46-E6FD-4D49-8DC8-618C80B1C449}" type="slidenum">
              <a:rPr lang="en-US" smtClean="0"/>
              <a:pPr/>
              <a:t>‹#›</a:t>
            </a:fld>
            <a:endParaRPr lang="en-US"/>
          </a:p>
        </p:txBody>
      </p:sp>
    </p:spTree>
    <p:extLst>
      <p:ext uri="{BB962C8B-B14F-4D97-AF65-F5344CB8AC3E}">
        <p14:creationId xmlns:p14="http://schemas.microsoft.com/office/powerpoint/2010/main" xmlns="" val="11513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248291F-F045-4350-B389-7B64C335230A}" type="datetimeFigureOut">
              <a:rPr lang="en-US" smtClean="0"/>
              <a:pPr/>
              <a:t>5/27/2017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607A46-E6FD-4D49-8DC8-618C80B1C449}" type="slidenum">
              <a:rPr lang="en-US" smtClean="0"/>
              <a:pPr/>
              <a:t>‹#›</a:t>
            </a:fld>
            <a:endParaRPr lang="en-US"/>
          </a:p>
        </p:txBody>
      </p:sp>
    </p:spTree>
    <p:extLst>
      <p:ext uri="{BB962C8B-B14F-4D97-AF65-F5344CB8AC3E}">
        <p14:creationId xmlns:p14="http://schemas.microsoft.com/office/powerpoint/2010/main" xmlns="" val="1831187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248291F-F045-4350-B389-7B64C335230A}" type="datetimeFigureOut">
              <a:rPr lang="en-US" smtClean="0"/>
              <a:pPr/>
              <a:t>5/27/2017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607A46-E6FD-4D49-8DC8-618C80B1C449}" type="slidenum">
              <a:rPr lang="en-US" smtClean="0"/>
              <a:pPr/>
              <a:t>‹#›</a:t>
            </a:fld>
            <a:endParaRPr lang="en-US"/>
          </a:p>
        </p:txBody>
      </p:sp>
    </p:spTree>
    <p:extLst>
      <p:ext uri="{BB962C8B-B14F-4D97-AF65-F5344CB8AC3E}">
        <p14:creationId xmlns:p14="http://schemas.microsoft.com/office/powerpoint/2010/main" xmlns="" val="41504181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248291F-F045-4350-B389-7B64C335230A}" type="datetimeFigureOut">
              <a:rPr lang="en-US" smtClean="0"/>
              <a:pPr/>
              <a:t>5/27/2017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607A46-E6FD-4D49-8DC8-618C80B1C449}" type="slidenum">
              <a:rPr lang="en-US" smtClean="0"/>
              <a:pPr/>
              <a:t>‹#›</a:t>
            </a:fld>
            <a:endParaRPr lang="en-US"/>
          </a:p>
        </p:txBody>
      </p:sp>
    </p:spTree>
    <p:extLst>
      <p:ext uri="{BB962C8B-B14F-4D97-AF65-F5344CB8AC3E}">
        <p14:creationId xmlns:p14="http://schemas.microsoft.com/office/powerpoint/2010/main" xmlns="" val="3064362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48291F-F045-4350-B389-7B64C335230A}" type="datetimeFigureOut">
              <a:rPr lang="en-US" smtClean="0"/>
              <a:pPr/>
              <a:t>5/27/2017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0607A46-E6FD-4D49-8DC8-618C80B1C449}" type="slidenum">
              <a:rPr lang="en-US" smtClean="0"/>
              <a:pPr/>
              <a:t>‹#›</a:t>
            </a:fld>
            <a:endParaRPr lang="en-US"/>
          </a:p>
        </p:txBody>
      </p:sp>
    </p:spTree>
    <p:extLst>
      <p:ext uri="{BB962C8B-B14F-4D97-AF65-F5344CB8AC3E}">
        <p14:creationId xmlns:p14="http://schemas.microsoft.com/office/powerpoint/2010/main" xmlns="" val="33444600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48291F-F045-4350-B389-7B64C335230A}" type="datetimeFigureOut">
              <a:rPr lang="en-US" smtClean="0"/>
              <a:pPr/>
              <a:t>5/27/2017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607A46-E6FD-4D49-8DC8-618C80B1C449}" type="slidenum">
              <a:rPr lang="en-US" smtClean="0"/>
              <a:pPr/>
              <a:t>‹#›</a:t>
            </a:fld>
            <a:endParaRPr lang="en-US"/>
          </a:p>
        </p:txBody>
      </p:sp>
    </p:spTree>
    <p:extLst>
      <p:ext uri="{BB962C8B-B14F-4D97-AF65-F5344CB8AC3E}">
        <p14:creationId xmlns:p14="http://schemas.microsoft.com/office/powerpoint/2010/main" xmlns="" val="855966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48291F-F045-4350-B389-7B64C335230A}" type="datetimeFigureOut">
              <a:rPr lang="en-US" smtClean="0"/>
              <a:pPr/>
              <a:t>5/27/2017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607A46-E6FD-4D49-8DC8-618C80B1C449}" type="slidenum">
              <a:rPr lang="en-US" smtClean="0"/>
              <a:pPr/>
              <a:t>‹#›</a:t>
            </a:fld>
            <a:endParaRPr lang="en-US"/>
          </a:p>
        </p:txBody>
      </p:sp>
    </p:spTree>
    <p:extLst>
      <p:ext uri="{BB962C8B-B14F-4D97-AF65-F5344CB8AC3E}">
        <p14:creationId xmlns:p14="http://schemas.microsoft.com/office/powerpoint/2010/main" xmlns="" val="578933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248291F-F045-4350-B389-7B64C335230A}" type="datetimeFigureOut">
              <a:rPr lang="en-US" smtClean="0"/>
              <a:pPr/>
              <a:t>5/27/2017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607A46-E6FD-4D49-8DC8-618C80B1C449}" type="slidenum">
              <a:rPr lang="en-US" smtClean="0"/>
              <a:pPr/>
              <a:t>‹#›</a:t>
            </a:fld>
            <a:endParaRPr lang="en-US"/>
          </a:p>
        </p:txBody>
      </p:sp>
    </p:spTree>
    <p:extLst>
      <p:ext uri="{BB962C8B-B14F-4D97-AF65-F5344CB8AC3E}">
        <p14:creationId xmlns:p14="http://schemas.microsoft.com/office/powerpoint/2010/main" xmlns="" val="8958122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248291F-F045-4350-B389-7B64C335230A}" type="datetimeFigureOut">
              <a:rPr lang="en-US" smtClean="0"/>
              <a:pPr/>
              <a:t>5/27/2017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607A46-E6FD-4D49-8DC8-618C80B1C449}" type="slidenum">
              <a:rPr lang="en-US" smtClean="0"/>
              <a:pPr/>
              <a:t>‹#›</a:t>
            </a:fld>
            <a:endParaRPr lang="en-US"/>
          </a:p>
        </p:txBody>
      </p:sp>
    </p:spTree>
    <p:extLst>
      <p:ext uri="{BB962C8B-B14F-4D97-AF65-F5344CB8AC3E}">
        <p14:creationId xmlns:p14="http://schemas.microsoft.com/office/powerpoint/2010/main" xmlns="" val="1005113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48291F-F045-4350-B389-7B64C335230A}" type="datetimeFigureOut">
              <a:rPr lang="en-US" smtClean="0"/>
              <a:pPr/>
              <a:t>5/27/2017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607A46-E6FD-4D49-8DC8-618C80B1C449}" type="slidenum">
              <a:rPr lang="en-US" smtClean="0"/>
              <a:pPr/>
              <a:t>‹#›</a:t>
            </a:fld>
            <a:endParaRPr lang="en-US"/>
          </a:p>
        </p:txBody>
      </p:sp>
    </p:spTree>
    <p:extLst>
      <p:ext uri="{BB962C8B-B14F-4D97-AF65-F5344CB8AC3E}">
        <p14:creationId xmlns:p14="http://schemas.microsoft.com/office/powerpoint/2010/main" xmlns="" val="37442622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b="0" i="0" u="none"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b="0" i="0" u="none"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package" Target="../embeddings/Microsoft_Office_Word_Document1.docx"/><Relationship Id="rId2" Type="http://schemas.openxmlformats.org/officeDocument/2006/relationships/slideLayout" Target="../slideLayouts/slideLayout1.xml"/><Relationship Id="rId1" Type="http://schemas.openxmlformats.org/officeDocument/2006/relationships/vmlDrawing" Target="../drawings/vmlDrawing1.v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5800" y="435114"/>
            <a:ext cx="8077200" cy="646331"/>
          </a:xfrm>
          <a:prstGeom prst="rect">
            <a:avLst/>
          </a:prstGeom>
        </p:spPr>
        <p:txBody>
          <a:bodyPr wrap="square">
            <a:spAutoFit/>
          </a:bodyPr>
          <a:lstStyle/>
          <a:p>
            <a:pPr algn="ctr"/>
            <a:r>
              <a:rPr lang="en-US" sz="3600" b="1" dirty="0" smtClean="0">
                <a:solidFill>
                  <a:schemeClr val="accent1">
                    <a:lumMod val="75000"/>
                  </a:schemeClr>
                </a:solidFill>
              </a:rPr>
              <a:t>OVERVIEW OF A RESEARCH ARTICLE</a:t>
            </a:r>
            <a:endParaRPr lang="en-US" sz="3600" b="1" dirty="0">
              <a:solidFill>
                <a:schemeClr val="accent1">
                  <a:lumMod val="75000"/>
                </a:schemeClr>
              </a:solidFill>
            </a:endParaRPr>
          </a:p>
        </p:txBody>
      </p:sp>
      <p:graphicFrame>
        <p:nvGraphicFramePr>
          <p:cNvPr id="6" name="Object 5"/>
          <p:cNvGraphicFramePr>
            <a:graphicFrameLocks noChangeAspect="1"/>
          </p:cNvGraphicFramePr>
          <p:nvPr>
            <p:extLst>
              <p:ext uri="{D42A27DB-BD31-4B8C-83A1-F6EECF244321}">
                <p14:modId xmlns:p14="http://schemas.microsoft.com/office/powerpoint/2010/main" xmlns="" val="2492861251"/>
              </p:ext>
            </p:extLst>
          </p:nvPr>
        </p:nvGraphicFramePr>
        <p:xfrm>
          <a:off x="184440" y="1857364"/>
          <a:ext cx="8514500" cy="4314836"/>
        </p:xfrm>
        <a:graphic>
          <a:graphicData uri="http://schemas.openxmlformats.org/presentationml/2006/ole">
            <p:oleObj spid="_x0000_s1053" name="Document" r:id="rId3" imgW="5887860" imgH="2660825" progId="Word.Document.12">
              <p:embed/>
            </p:oleObj>
          </a:graphicData>
        </a:graphic>
      </p:graphicFrame>
      <p:sp>
        <p:nvSpPr>
          <p:cNvPr id="7" name="Rectangle 6"/>
          <p:cNvSpPr/>
          <p:nvPr/>
        </p:nvSpPr>
        <p:spPr>
          <a:xfrm>
            <a:off x="714348" y="1071546"/>
            <a:ext cx="1500198" cy="584775"/>
          </a:xfrm>
          <a:prstGeom prst="rect">
            <a:avLst/>
          </a:prstGeom>
        </p:spPr>
        <p:txBody>
          <a:bodyPr wrap="square">
            <a:spAutoFit/>
          </a:bodyPr>
          <a:lstStyle/>
          <a:p>
            <a:r>
              <a:rPr lang="en-US" sz="3200" b="1" dirty="0" err="1"/>
              <a:t>1.Title</a:t>
            </a:r>
            <a:endParaRPr lang="en-US" sz="3200" b="1" dirty="0"/>
          </a:p>
        </p:txBody>
      </p:sp>
    </p:spTree>
    <p:extLst>
      <p:ext uri="{BB962C8B-B14F-4D97-AF65-F5344CB8AC3E}">
        <p14:creationId xmlns:p14="http://schemas.microsoft.com/office/powerpoint/2010/main" xmlns="" val="38834864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219200"/>
            <a:ext cx="8686800" cy="3847207"/>
          </a:xfrm>
          <a:prstGeom prst="rect">
            <a:avLst/>
          </a:prstGeom>
        </p:spPr>
        <p:txBody>
          <a:bodyPr wrap="square">
            <a:spAutoFit/>
          </a:bodyPr>
          <a:lstStyle/>
          <a:p>
            <a:r>
              <a:rPr lang="en-US" sz="4000" b="1" dirty="0" smtClean="0">
                <a:solidFill>
                  <a:schemeClr val="tx1"/>
                </a:solidFill>
                <a:latin typeface="Times New Roman" pitchFamily="18" charset="0"/>
                <a:cs typeface="Times New Roman" pitchFamily="18" charset="0"/>
              </a:rPr>
              <a:t>2. Author’s name: </a:t>
            </a:r>
            <a:r>
              <a:rPr lang="en-US" sz="4000" dirty="0" err="1" smtClean="0">
                <a:solidFill>
                  <a:schemeClr val="tx1"/>
                </a:solidFill>
              </a:rPr>
              <a:t>Benter</a:t>
            </a:r>
            <a:r>
              <a:rPr lang="en-US" sz="4000" dirty="0" smtClean="0">
                <a:solidFill>
                  <a:schemeClr val="tx1"/>
                </a:solidFill>
              </a:rPr>
              <a:t> </a:t>
            </a:r>
            <a:r>
              <a:rPr lang="en-US" sz="4000" dirty="0" err="1" smtClean="0">
                <a:solidFill>
                  <a:schemeClr val="tx1"/>
                </a:solidFill>
              </a:rPr>
              <a:t>Oseno</a:t>
            </a:r>
            <a:r>
              <a:rPr lang="en-US" sz="4000" dirty="0" smtClean="0">
                <a:solidFill>
                  <a:schemeClr val="tx1"/>
                </a:solidFill>
              </a:rPr>
              <a:t> </a:t>
            </a:r>
            <a:r>
              <a:rPr lang="en-US" sz="4000" dirty="0" err="1" smtClean="0">
                <a:solidFill>
                  <a:schemeClr val="tx1"/>
                </a:solidFill>
              </a:rPr>
              <a:t>Gudu</a:t>
            </a:r>
            <a:r>
              <a:rPr lang="en-US" sz="4000" dirty="0" smtClean="0">
                <a:solidFill>
                  <a:schemeClr val="tx1"/>
                </a:solidFill>
              </a:rPr>
              <a:t> </a:t>
            </a:r>
          </a:p>
          <a:p>
            <a:r>
              <a:rPr lang="en-US" sz="4000" dirty="0" smtClean="0">
                <a:solidFill>
                  <a:schemeClr val="tx1"/>
                </a:solidFill>
              </a:rPr>
              <a:t/>
            </a:r>
            <a:br>
              <a:rPr lang="en-US" sz="4000" dirty="0" smtClean="0">
                <a:solidFill>
                  <a:schemeClr val="tx1"/>
                </a:solidFill>
              </a:rPr>
            </a:br>
            <a:r>
              <a:rPr lang="en-US" sz="4000" dirty="0" smtClean="0">
                <a:solidFill>
                  <a:schemeClr val="tx1"/>
                </a:solidFill>
              </a:rPr>
              <a:t>     </a:t>
            </a:r>
            <a:r>
              <a:rPr lang="en-US" sz="4400" b="1" dirty="0" smtClean="0">
                <a:solidFill>
                  <a:schemeClr val="tx1"/>
                </a:solidFill>
              </a:rPr>
              <a:t>Affiliation:</a:t>
            </a:r>
            <a:r>
              <a:rPr lang="en-US" sz="4000" dirty="0" smtClean="0">
                <a:solidFill>
                  <a:schemeClr val="tx1"/>
                </a:solidFill>
              </a:rPr>
              <a:t>          </a:t>
            </a:r>
            <a:r>
              <a:rPr lang="en-US" sz="4000" dirty="0" err="1" smtClean="0">
                <a:solidFill>
                  <a:schemeClr val="tx1"/>
                </a:solidFill>
              </a:rPr>
              <a:t>Moi</a:t>
            </a:r>
            <a:r>
              <a:rPr lang="en-US" sz="4000" dirty="0" smtClean="0">
                <a:solidFill>
                  <a:schemeClr val="tx1"/>
                </a:solidFill>
              </a:rPr>
              <a:t> University, PO  				             </a:t>
            </a:r>
            <a:r>
              <a:rPr lang="en-US" sz="4000" dirty="0" err="1" smtClean="0">
                <a:solidFill>
                  <a:schemeClr val="tx1"/>
                </a:solidFill>
              </a:rPr>
              <a:t>box3900</a:t>
            </a:r>
            <a:r>
              <a:rPr lang="en-US" sz="4000" dirty="0" smtClean="0">
                <a:solidFill>
                  <a:schemeClr val="tx1"/>
                </a:solidFill>
              </a:rPr>
              <a:t>– 30100,</a:t>
            </a:r>
          </a:p>
          <a:p>
            <a:r>
              <a:rPr lang="en-US" sz="4000" dirty="0"/>
              <a:t> </a:t>
            </a:r>
            <a:r>
              <a:rPr lang="en-US" sz="4000" dirty="0" smtClean="0"/>
              <a:t>       </a:t>
            </a:r>
            <a:r>
              <a:rPr lang="en-US" sz="4000" dirty="0" smtClean="0">
                <a:solidFill>
                  <a:schemeClr val="tx1"/>
                </a:solidFill>
              </a:rPr>
              <a:t>                             </a:t>
            </a:r>
            <a:r>
              <a:rPr lang="en-US" sz="4000" dirty="0" err="1" smtClean="0">
                <a:solidFill>
                  <a:schemeClr val="tx1"/>
                </a:solidFill>
              </a:rPr>
              <a:t>Eldoret</a:t>
            </a:r>
            <a:r>
              <a:rPr lang="en-US" sz="4000" dirty="0" smtClean="0">
                <a:solidFill>
                  <a:schemeClr val="tx1"/>
                </a:solidFill>
              </a:rPr>
              <a:t>, Kenya </a:t>
            </a:r>
            <a:r>
              <a:rPr lang="en-US" sz="4000" dirty="0" smtClean="0"/>
              <a:t/>
            </a:r>
            <a:br>
              <a:rPr lang="en-US" sz="4000" dirty="0" smtClean="0"/>
            </a:br>
            <a:endParaRPr lang="en-US" sz="4000" dirty="0">
              <a:latin typeface="Times New Roman" pitchFamily="18" charset="0"/>
              <a:cs typeface="Times New Roman" pitchFamily="18" charset="0"/>
            </a:endParaRPr>
          </a:p>
        </p:txBody>
      </p:sp>
    </p:spTree>
    <p:extLst>
      <p:ext uri="{BB962C8B-B14F-4D97-AF65-F5344CB8AC3E}">
        <p14:creationId xmlns:p14="http://schemas.microsoft.com/office/powerpoint/2010/main" xmlns="" val="35189204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4200" y="381000"/>
            <a:ext cx="2895600" cy="707886"/>
          </a:xfrm>
          <a:prstGeom prst="rect">
            <a:avLst/>
          </a:prstGeom>
        </p:spPr>
        <p:txBody>
          <a:bodyPr wrap="square">
            <a:spAutoFit/>
          </a:bodyPr>
          <a:lstStyle/>
          <a:p>
            <a:r>
              <a:rPr lang="en-US" sz="4000" b="1" dirty="0" err="1" smtClean="0"/>
              <a:t>3.Abstract</a:t>
            </a:r>
            <a:r>
              <a:rPr lang="en-US" sz="4000" b="1" dirty="0" smtClean="0"/>
              <a:t> </a:t>
            </a:r>
            <a:endParaRPr lang="en-US" sz="4000" b="1" dirty="0"/>
          </a:p>
        </p:txBody>
      </p:sp>
      <p:sp>
        <p:nvSpPr>
          <p:cNvPr id="5" name="Rectangle 4"/>
          <p:cNvSpPr/>
          <p:nvPr/>
        </p:nvSpPr>
        <p:spPr>
          <a:xfrm>
            <a:off x="762000" y="1112758"/>
            <a:ext cx="7848600" cy="5078313"/>
          </a:xfrm>
          <a:prstGeom prst="rect">
            <a:avLst/>
          </a:prstGeom>
        </p:spPr>
        <p:txBody>
          <a:bodyPr wrap="square">
            <a:spAutoFit/>
          </a:bodyPr>
          <a:lstStyle/>
          <a:p>
            <a:r>
              <a:rPr lang="en-US" b="1" dirty="0"/>
              <a:t>Topic</a:t>
            </a:r>
            <a:r>
              <a:rPr lang="en-US" dirty="0"/>
              <a:t>: </a:t>
            </a:r>
            <a:r>
              <a:rPr lang="en-US" sz="1200" dirty="0"/>
              <a:t>This study sought to find out the classroom activities used by teachers to promote learners’ active participation in speaking skills lessons in eight secondary schools in </a:t>
            </a:r>
            <a:r>
              <a:rPr lang="en-US" sz="1200" dirty="0" err="1"/>
              <a:t>Eldoret</a:t>
            </a:r>
            <a:r>
              <a:rPr lang="en-US" sz="1200" dirty="0"/>
              <a:t> Municipality, Kenya</a:t>
            </a:r>
            <a:r>
              <a:rPr lang="en-US" sz="1200" dirty="0" smtClean="0"/>
              <a:t>.</a:t>
            </a:r>
          </a:p>
          <a:p>
            <a:endParaRPr lang="en-US" sz="1200" dirty="0"/>
          </a:p>
          <a:p>
            <a:r>
              <a:rPr lang="en-US" b="1" dirty="0"/>
              <a:t>Purpose</a:t>
            </a:r>
            <a:r>
              <a:rPr lang="en-US" dirty="0"/>
              <a:t>: </a:t>
            </a:r>
            <a:r>
              <a:rPr lang="en-US" sz="1200" dirty="0"/>
              <a:t>There is a general public concern in Kenya that majority of Form Four school leavers lack communicative and linguistic competence and thus cannot sustain conversation in English language without occasionally code switching to Sheng or Kiswahili</a:t>
            </a:r>
            <a:r>
              <a:rPr lang="en-US" sz="1200" dirty="0" smtClean="0"/>
              <a:t>.</a:t>
            </a:r>
          </a:p>
          <a:p>
            <a:endParaRPr lang="en-US" sz="1200" dirty="0"/>
          </a:p>
          <a:p>
            <a:r>
              <a:rPr lang="en-US" b="1" dirty="0"/>
              <a:t>Method:</a:t>
            </a:r>
            <a:r>
              <a:rPr lang="en-US" dirty="0"/>
              <a:t> </a:t>
            </a:r>
            <a:r>
              <a:rPr lang="en-US" sz="1200" dirty="0"/>
              <a:t>The study adopted mixed methods design and simple random sampling to select schools, students and English language teachers from National, Provincial and District schools. In certain cases, purposive sampling technique was also used. Data on classroom activities used to teach speaking skills were collected using Questionnaires administered to teachers and students, direct observation during speaking skills lessons in Form three classrooms. The data collected was analyzed using descriptive statistics</a:t>
            </a:r>
            <a:r>
              <a:rPr lang="en-US" sz="1200" dirty="0" smtClean="0"/>
              <a:t>.</a:t>
            </a:r>
          </a:p>
          <a:p>
            <a:endParaRPr lang="en-US" sz="1200" dirty="0"/>
          </a:p>
          <a:p>
            <a:r>
              <a:rPr lang="en-US" b="1" dirty="0"/>
              <a:t>Results</a:t>
            </a:r>
            <a:r>
              <a:rPr lang="en-US" dirty="0"/>
              <a:t>: </a:t>
            </a:r>
            <a:r>
              <a:rPr lang="en-US" sz="1200" dirty="0"/>
              <a:t>The study found out that there was variation in use of classroom activities for example discussion was the most used classroom activity while oral drill was the least used, during classroom discussions, students code switched to Kiswahili or Sheng due to low oral skills and teachers did not integrate various classroom activities in one lesson thus denied learners chances of using authentic language in context</a:t>
            </a:r>
            <a:r>
              <a:rPr lang="en-US" sz="1200" dirty="0" smtClean="0"/>
              <a:t>.</a:t>
            </a:r>
          </a:p>
          <a:p>
            <a:endParaRPr lang="en-US" sz="1200" dirty="0"/>
          </a:p>
          <a:p>
            <a:r>
              <a:rPr lang="en-US" b="1" dirty="0"/>
              <a:t>Conclusions: </a:t>
            </a:r>
            <a:r>
              <a:rPr lang="en-US" sz="1200" dirty="0"/>
              <a:t>The study recommends that: 1) students should be given chances to practice using authentic English language in context, 2) teachers should integrate various activities in a lesson to meet learners’ needs and 3) Curriculum to acknowledge learners’ cultural backgrounds in order to enhance their learning outcomes. This study is useful to language educators and teachers of English language</a:t>
            </a:r>
            <a:r>
              <a:rPr lang="en-US" sz="1200" dirty="0" smtClean="0"/>
              <a:t>.</a:t>
            </a:r>
          </a:p>
          <a:p>
            <a:endParaRPr lang="en-US" sz="1200" dirty="0"/>
          </a:p>
          <a:p>
            <a:r>
              <a:rPr lang="en-US" b="1" dirty="0"/>
              <a:t>Keywords: </a:t>
            </a:r>
            <a:r>
              <a:rPr lang="en-US" sz="1200" dirty="0"/>
              <a:t>speaking skills, classroom activities, English, language, motivation, teacher, learner</a:t>
            </a:r>
          </a:p>
        </p:txBody>
      </p:sp>
    </p:spTree>
    <p:extLst>
      <p:ext uri="{BB962C8B-B14F-4D97-AF65-F5344CB8AC3E}">
        <p14:creationId xmlns:p14="http://schemas.microsoft.com/office/powerpoint/2010/main" xmlns="" val="22643017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0" y="381000"/>
            <a:ext cx="3575979" cy="646331"/>
          </a:xfrm>
          <a:prstGeom prst="rect">
            <a:avLst/>
          </a:prstGeom>
        </p:spPr>
        <p:txBody>
          <a:bodyPr wrap="none">
            <a:spAutoFit/>
          </a:bodyPr>
          <a:lstStyle/>
          <a:p>
            <a:r>
              <a:rPr lang="en-US" sz="3600" b="1" dirty="0" err="1" smtClean="0"/>
              <a:t>4.INTRODUCTION</a:t>
            </a:r>
            <a:endParaRPr lang="en-US" sz="3600" b="1" dirty="0"/>
          </a:p>
        </p:txBody>
      </p:sp>
      <p:sp>
        <p:nvSpPr>
          <p:cNvPr id="5" name="Rectangle 4"/>
          <p:cNvSpPr/>
          <p:nvPr/>
        </p:nvSpPr>
        <p:spPr>
          <a:xfrm>
            <a:off x="457200" y="1295400"/>
            <a:ext cx="8001000" cy="4985980"/>
          </a:xfrm>
          <a:prstGeom prst="rect">
            <a:avLst/>
          </a:prstGeom>
        </p:spPr>
        <p:txBody>
          <a:bodyPr wrap="square">
            <a:spAutoFit/>
          </a:bodyPr>
          <a:lstStyle/>
          <a:p>
            <a:r>
              <a:rPr lang="en-US" sz="2800" b="1" dirty="0"/>
              <a:t>I</a:t>
            </a:r>
            <a:r>
              <a:rPr lang="en-US" sz="2800" b="1" dirty="0" smtClean="0"/>
              <a:t>. Background </a:t>
            </a:r>
            <a:r>
              <a:rPr lang="en-US" sz="2800" b="1" dirty="0"/>
              <a:t>information: </a:t>
            </a:r>
            <a:endParaRPr lang="en-US" sz="2800" b="1" dirty="0" smtClean="0"/>
          </a:p>
          <a:p>
            <a:endParaRPr lang="en-US" sz="2800" b="1" dirty="0"/>
          </a:p>
          <a:p>
            <a:r>
              <a:rPr lang="en-US" sz="1600" dirty="0"/>
              <a:t>The author has shown that the importance of one attaining communicative competence in English language in Kenyan Education system cannot be overemphasized by presenting the past research. Some factors that influence learning of speaking skills</a:t>
            </a:r>
            <a:r>
              <a:rPr lang="en-US" sz="1600" dirty="0" smtClean="0"/>
              <a:t>.</a:t>
            </a:r>
          </a:p>
          <a:p>
            <a:endParaRPr lang="en-US" dirty="0"/>
          </a:p>
          <a:p>
            <a:r>
              <a:rPr lang="en-US" sz="1600" dirty="0"/>
              <a:t>The author want to accomplish that find out problem of poor spoken English language as a result of various reasons advanced by scholars such as: lack of assessment of speaking skills, students have no motivation to express themselves and </a:t>
            </a:r>
            <a:r>
              <a:rPr lang="en-US" sz="1600" dirty="0" smtClean="0"/>
              <a:t>others</a:t>
            </a:r>
          </a:p>
          <a:p>
            <a:endParaRPr lang="en-US" dirty="0"/>
          </a:p>
          <a:p>
            <a:r>
              <a:rPr lang="en-US" sz="1600" dirty="0"/>
              <a:t>The author want to accomplish that find out problem of poor spoken English language as a result of various reasons advanced by scholars such as: lack of assessment of speaking skills, students have no motivation to express themselves and </a:t>
            </a:r>
            <a:r>
              <a:rPr lang="en-US" sz="1600" dirty="0" smtClean="0"/>
              <a:t>others</a:t>
            </a:r>
          </a:p>
          <a:p>
            <a:endParaRPr lang="en-US" dirty="0"/>
          </a:p>
          <a:p>
            <a:r>
              <a:rPr lang="en-US" sz="1600" dirty="0"/>
              <a:t>The objective and method related are also mentioned. according to English language scholars, use of learner-centered classroom activities including group discussions, speeches, storytelling, drama, debates, poem recitation, songs, and tongue-twisters could alleviate the problem of low oral skills</a:t>
            </a:r>
          </a:p>
        </p:txBody>
      </p:sp>
    </p:spTree>
    <p:extLst>
      <p:ext uri="{BB962C8B-B14F-4D97-AF65-F5344CB8AC3E}">
        <p14:creationId xmlns:p14="http://schemas.microsoft.com/office/powerpoint/2010/main" xmlns="" val="9119520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4200" y="381000"/>
            <a:ext cx="3575979" cy="646331"/>
          </a:xfrm>
          <a:prstGeom prst="rect">
            <a:avLst/>
          </a:prstGeom>
        </p:spPr>
        <p:txBody>
          <a:bodyPr wrap="none">
            <a:spAutoFit/>
          </a:bodyPr>
          <a:lstStyle/>
          <a:p>
            <a:r>
              <a:rPr lang="en-US" sz="3600" b="1" dirty="0" err="1" smtClean="0"/>
              <a:t>4.INTRODUCTION</a:t>
            </a:r>
            <a:endParaRPr lang="en-US" sz="3600" b="1" dirty="0"/>
          </a:p>
        </p:txBody>
      </p:sp>
      <p:sp>
        <p:nvSpPr>
          <p:cNvPr id="5" name="Rectangle 4"/>
          <p:cNvSpPr/>
          <p:nvPr/>
        </p:nvSpPr>
        <p:spPr>
          <a:xfrm>
            <a:off x="685800" y="1466195"/>
            <a:ext cx="7924800" cy="4770537"/>
          </a:xfrm>
          <a:prstGeom prst="rect">
            <a:avLst/>
          </a:prstGeom>
        </p:spPr>
        <p:txBody>
          <a:bodyPr wrap="square">
            <a:spAutoFit/>
          </a:bodyPr>
          <a:lstStyle/>
          <a:p>
            <a:r>
              <a:rPr lang="en-US" sz="3200" b="1" dirty="0" err="1" smtClean="0"/>
              <a:t>II.Research</a:t>
            </a:r>
            <a:r>
              <a:rPr lang="en-US" sz="3200" b="1" dirty="0" smtClean="0"/>
              <a:t> question:</a:t>
            </a:r>
          </a:p>
          <a:p>
            <a:r>
              <a:rPr lang="en-US" sz="2400" dirty="0" smtClean="0"/>
              <a:t>This </a:t>
            </a:r>
            <a:r>
              <a:rPr lang="en-US" sz="2400" dirty="0"/>
              <a:t>study therefore sought to establish classroom activities employed and how they are used by teachers in form three English lessons to enhance learners’ active participation in secondary schools</a:t>
            </a:r>
            <a:r>
              <a:rPr lang="en-US" sz="2400" dirty="0" smtClean="0"/>
              <a:t>.</a:t>
            </a:r>
          </a:p>
          <a:p>
            <a:endParaRPr lang="en-US" sz="2400" dirty="0" smtClean="0"/>
          </a:p>
          <a:p>
            <a:r>
              <a:rPr lang="en-US" sz="3200" b="1" dirty="0" smtClean="0"/>
              <a:t>III</a:t>
            </a:r>
            <a:r>
              <a:rPr lang="en-US" sz="3200" b="1" dirty="0"/>
              <a:t>.</a:t>
            </a:r>
            <a:r>
              <a:rPr lang="en-US" sz="3200" b="1" dirty="0" smtClean="0"/>
              <a:t> objective:</a:t>
            </a:r>
          </a:p>
          <a:p>
            <a:r>
              <a:rPr lang="en-US" sz="2400" dirty="0" smtClean="0"/>
              <a:t>Majority </a:t>
            </a:r>
            <a:r>
              <a:rPr lang="en-US" sz="2400" dirty="0"/>
              <a:t>of Form Four school leavers lack communicative and linguistic competence and thus cannot sustain conversation in English language without occasionally code switching to Sheng or Kiswahili.</a:t>
            </a:r>
          </a:p>
          <a:p>
            <a:endParaRPr lang="en-US" sz="2400" dirty="0"/>
          </a:p>
        </p:txBody>
      </p:sp>
    </p:spTree>
    <p:extLst>
      <p:ext uri="{BB962C8B-B14F-4D97-AF65-F5344CB8AC3E}">
        <p14:creationId xmlns:p14="http://schemas.microsoft.com/office/powerpoint/2010/main" xmlns="" val="37640203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0" y="76200"/>
            <a:ext cx="3028393" cy="769441"/>
          </a:xfrm>
          <a:prstGeom prst="rect">
            <a:avLst/>
          </a:prstGeom>
        </p:spPr>
        <p:txBody>
          <a:bodyPr wrap="none">
            <a:spAutoFit/>
          </a:bodyPr>
          <a:lstStyle/>
          <a:p>
            <a:r>
              <a:rPr lang="en-US" sz="4400" b="1" dirty="0" err="1" smtClean="0"/>
              <a:t>5.METHODS</a:t>
            </a:r>
            <a:endParaRPr lang="en-US" sz="4400" b="1" dirty="0"/>
          </a:p>
        </p:txBody>
      </p:sp>
      <p:sp>
        <p:nvSpPr>
          <p:cNvPr id="5" name="Rectangle 4"/>
          <p:cNvSpPr/>
          <p:nvPr/>
        </p:nvSpPr>
        <p:spPr>
          <a:xfrm>
            <a:off x="533400" y="914400"/>
            <a:ext cx="8001000" cy="5139869"/>
          </a:xfrm>
          <a:prstGeom prst="rect">
            <a:avLst/>
          </a:prstGeom>
        </p:spPr>
        <p:txBody>
          <a:bodyPr wrap="square">
            <a:spAutoFit/>
          </a:bodyPr>
          <a:lstStyle/>
          <a:p>
            <a:r>
              <a:rPr lang="en-US" sz="2000" b="1" dirty="0"/>
              <a:t>Context:</a:t>
            </a:r>
            <a:r>
              <a:rPr lang="en-US" dirty="0"/>
              <a:t> </a:t>
            </a:r>
            <a:r>
              <a:rPr lang="en-US" sz="1600" dirty="0"/>
              <a:t>The study was carried out in </a:t>
            </a:r>
            <a:r>
              <a:rPr lang="en-US" sz="1600" dirty="0" err="1"/>
              <a:t>Eldoret</a:t>
            </a:r>
            <a:r>
              <a:rPr lang="en-US" sz="1600" dirty="0"/>
              <a:t> Municipality which has three districts, namely </a:t>
            </a:r>
            <a:r>
              <a:rPr lang="en-US" sz="1600" dirty="0" err="1"/>
              <a:t>Eldoret</a:t>
            </a:r>
            <a:r>
              <a:rPr lang="en-US" sz="1600" dirty="0"/>
              <a:t> East, </a:t>
            </a:r>
            <a:r>
              <a:rPr lang="en-US" sz="1600" dirty="0" err="1"/>
              <a:t>Wareng</a:t>
            </a:r>
            <a:r>
              <a:rPr lang="en-US" sz="1600" dirty="0"/>
              <a:t>, and </a:t>
            </a:r>
            <a:r>
              <a:rPr lang="en-US" sz="1600" dirty="0" err="1"/>
              <a:t>Uasin</a:t>
            </a:r>
            <a:r>
              <a:rPr lang="en-US" sz="1600" dirty="0"/>
              <a:t> </a:t>
            </a:r>
            <a:r>
              <a:rPr lang="en-US" sz="1600" dirty="0" err="1"/>
              <a:t>Gishu</a:t>
            </a:r>
            <a:r>
              <a:rPr lang="en-US" sz="1600" dirty="0"/>
              <a:t> West, </a:t>
            </a:r>
            <a:r>
              <a:rPr lang="en-US" sz="1600" dirty="0" err="1"/>
              <a:t>Uasin</a:t>
            </a:r>
            <a:r>
              <a:rPr lang="en-US" sz="1600" dirty="0"/>
              <a:t> </a:t>
            </a:r>
            <a:r>
              <a:rPr lang="en-US" sz="1600" dirty="0" err="1"/>
              <a:t>Gishu</a:t>
            </a:r>
            <a:r>
              <a:rPr lang="en-US" sz="1600" dirty="0"/>
              <a:t> County, Kenya. The municipality was selected for this study because it experiences problem of low communicative competence of Form four graduates like other parts of Kenya</a:t>
            </a:r>
            <a:r>
              <a:rPr lang="en-US" sz="1600" dirty="0" smtClean="0"/>
              <a:t>.</a:t>
            </a:r>
          </a:p>
          <a:p>
            <a:endParaRPr lang="en-US" sz="1600" dirty="0"/>
          </a:p>
          <a:p>
            <a:r>
              <a:rPr lang="en-US" sz="2000" b="1" dirty="0"/>
              <a:t>Methodology: </a:t>
            </a:r>
          </a:p>
          <a:p>
            <a:r>
              <a:rPr lang="en-US" sz="1600" dirty="0"/>
              <a:t>The sapling procedure: A table of random numbers was employed to sample the Provincial and District secondary schools except national school category where there was only one in the entire Municipality thus purposively sampled</a:t>
            </a:r>
            <a:r>
              <a:rPr lang="en-US" sz="1600" dirty="0" smtClean="0"/>
              <a:t>.</a:t>
            </a:r>
          </a:p>
          <a:p>
            <a:endParaRPr lang="en-US" sz="1600" dirty="0"/>
          </a:p>
          <a:p>
            <a:r>
              <a:rPr lang="en-US" sz="2000" b="1" dirty="0"/>
              <a:t>The participants: </a:t>
            </a:r>
            <a:r>
              <a:rPr lang="en-US" sz="1600" dirty="0"/>
              <a:t>A total of eight out of twenty three secondary schools, constituting about 30 % of sampled population of secondary schools in the Municipality were selected. The same technique was again used to select 30% of form three students per school. Purposive sampling was used to select two form three teachers of English from each </a:t>
            </a:r>
            <a:r>
              <a:rPr lang="en-US" sz="1600" dirty="0" smtClean="0"/>
              <a:t>school</a:t>
            </a:r>
          </a:p>
          <a:p>
            <a:endParaRPr lang="en-US" sz="1600" dirty="0"/>
          </a:p>
          <a:p>
            <a:r>
              <a:rPr lang="en-US" sz="2000" b="1" dirty="0"/>
              <a:t>Data collection Instruments: </a:t>
            </a:r>
            <a:r>
              <a:rPr lang="en-US" dirty="0"/>
              <a:t>questionnaire and observation schedule. Tape recording was used alongside observation to capture verbatim communication</a:t>
            </a:r>
            <a:r>
              <a:rPr lang="en-US" dirty="0" smtClean="0"/>
              <a:t>.</a:t>
            </a:r>
          </a:p>
          <a:p>
            <a:endParaRPr lang="en-US" dirty="0"/>
          </a:p>
          <a:p>
            <a:r>
              <a:rPr lang="en-US" sz="2000" b="1" dirty="0"/>
              <a:t>The data analysis</a:t>
            </a:r>
            <a:r>
              <a:rPr lang="en-US" dirty="0"/>
              <a:t>: using SPSS computer package.</a:t>
            </a:r>
          </a:p>
        </p:txBody>
      </p:sp>
    </p:spTree>
    <p:extLst>
      <p:ext uri="{BB962C8B-B14F-4D97-AF65-F5344CB8AC3E}">
        <p14:creationId xmlns:p14="http://schemas.microsoft.com/office/powerpoint/2010/main" xmlns="" val="37555636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5" name="Picture 7" descr="C:\Users\Hieu\Desktop\questionnaire.jpg"/>
          <p:cNvPicPr>
            <a:picLocks noChangeAspect="1" noChangeArrowheads="1"/>
          </p:cNvPicPr>
          <p:nvPr/>
        </p:nvPicPr>
        <p:blipFill>
          <a:blip r:embed="rId3"/>
          <a:srcRect/>
          <a:stretch>
            <a:fillRect/>
          </a:stretch>
        </p:blipFill>
        <p:spPr bwMode="auto">
          <a:xfrm>
            <a:off x="3500429" y="500042"/>
            <a:ext cx="1902195" cy="1428760"/>
          </a:xfrm>
          <a:prstGeom prst="rect">
            <a:avLst/>
          </a:prstGeom>
          <a:noFill/>
        </p:spPr>
      </p:pic>
      <p:sp>
        <p:nvSpPr>
          <p:cNvPr id="2" name="Title 1"/>
          <p:cNvSpPr>
            <a:spLocks noGrp="1"/>
          </p:cNvSpPr>
          <p:nvPr>
            <p:ph type="ctrTitle"/>
          </p:nvPr>
        </p:nvSpPr>
        <p:spPr>
          <a:xfrm>
            <a:off x="1785918" y="5143512"/>
            <a:ext cx="2714644" cy="928694"/>
          </a:xfrm>
        </p:spPr>
        <p:txBody>
          <a:bodyPr/>
          <a:lstStyle/>
          <a:p>
            <a:r>
              <a:rPr lang="en-US" dirty="0" smtClean="0"/>
              <a:t> </a:t>
            </a:r>
            <a:r>
              <a:rPr lang="en-US" dirty="0" smtClean="0"/>
              <a:t>6. </a:t>
            </a:r>
            <a:r>
              <a:rPr lang="en-US" b="1" dirty="0" smtClean="0">
                <a:solidFill>
                  <a:srgbClr val="FF0000"/>
                </a:solidFill>
              </a:rPr>
              <a:t>Results</a:t>
            </a:r>
            <a:endParaRPr lang="en-US" b="1" dirty="0">
              <a:solidFill>
                <a:srgbClr val="FF0000"/>
              </a:solidFill>
            </a:endParaRPr>
          </a:p>
        </p:txBody>
      </p:sp>
      <p:sp>
        <p:nvSpPr>
          <p:cNvPr id="5" name="Rectangle 4"/>
          <p:cNvSpPr/>
          <p:nvPr/>
        </p:nvSpPr>
        <p:spPr>
          <a:xfrm>
            <a:off x="357158" y="500042"/>
            <a:ext cx="3071834" cy="1357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Questionnaires </a:t>
            </a:r>
            <a:endParaRPr lang="en-US" sz="3200" dirty="0"/>
          </a:p>
        </p:txBody>
      </p:sp>
      <p:sp>
        <p:nvSpPr>
          <p:cNvPr id="6" name="Rectangle 5"/>
          <p:cNvSpPr/>
          <p:nvPr/>
        </p:nvSpPr>
        <p:spPr>
          <a:xfrm>
            <a:off x="5357818" y="357166"/>
            <a:ext cx="3071834"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14 Teachers  </a:t>
            </a:r>
            <a:endParaRPr lang="en-US" sz="3200" dirty="0"/>
          </a:p>
        </p:txBody>
      </p:sp>
      <p:sp>
        <p:nvSpPr>
          <p:cNvPr id="9" name="Rectangle 8"/>
          <p:cNvSpPr/>
          <p:nvPr/>
        </p:nvSpPr>
        <p:spPr>
          <a:xfrm>
            <a:off x="5357818" y="1428736"/>
            <a:ext cx="3071834" cy="5715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Students </a:t>
            </a:r>
            <a:endParaRPr lang="en-US" sz="3200" dirty="0"/>
          </a:p>
        </p:txBody>
      </p:sp>
      <p:sp>
        <p:nvSpPr>
          <p:cNvPr id="10" name="Rectangle 9"/>
          <p:cNvSpPr/>
          <p:nvPr/>
        </p:nvSpPr>
        <p:spPr>
          <a:xfrm>
            <a:off x="357158" y="2786058"/>
            <a:ext cx="3071834" cy="1357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Classroom observations </a:t>
            </a:r>
            <a:endParaRPr lang="en-US" sz="3200" dirty="0"/>
          </a:p>
        </p:txBody>
      </p:sp>
      <p:cxnSp>
        <p:nvCxnSpPr>
          <p:cNvPr id="12" name="Straight Arrow Connector 11"/>
          <p:cNvCxnSpPr>
            <a:stCxn id="5" idx="3"/>
            <a:endCxn id="6" idx="1"/>
          </p:cNvCxnSpPr>
          <p:nvPr/>
        </p:nvCxnSpPr>
        <p:spPr>
          <a:xfrm flipV="1">
            <a:off x="3428992" y="678637"/>
            <a:ext cx="1928826" cy="50006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endCxn id="9" idx="1"/>
          </p:cNvCxnSpPr>
          <p:nvPr/>
        </p:nvCxnSpPr>
        <p:spPr>
          <a:xfrm>
            <a:off x="3357554" y="1214422"/>
            <a:ext cx="2000264" cy="50006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 name="Plus 19"/>
          <p:cNvSpPr/>
          <p:nvPr/>
        </p:nvSpPr>
        <p:spPr>
          <a:xfrm>
            <a:off x="1500166" y="1928802"/>
            <a:ext cx="642942" cy="785818"/>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Notched Right Arrow 20"/>
          <p:cNvSpPr/>
          <p:nvPr/>
        </p:nvSpPr>
        <p:spPr>
          <a:xfrm>
            <a:off x="571472" y="5357826"/>
            <a:ext cx="1285884" cy="571504"/>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https://conflictresearchgroupintl.com/wp-content/uploads/2013/12/observation.jpg"/>
          <p:cNvPicPr>
            <a:picLocks noChangeAspect="1" noChangeArrowheads="1"/>
          </p:cNvPicPr>
          <p:nvPr/>
        </p:nvPicPr>
        <p:blipFill>
          <a:blip r:embed="rId4"/>
          <a:srcRect/>
          <a:stretch>
            <a:fillRect/>
          </a:stretch>
        </p:blipFill>
        <p:spPr bwMode="auto">
          <a:xfrm>
            <a:off x="4500562" y="2285992"/>
            <a:ext cx="4476782" cy="3357586"/>
          </a:xfrm>
          <a:prstGeom prst="rect">
            <a:avLst/>
          </a:prstGeom>
          <a:noFill/>
        </p:spPr>
      </p:pic>
    </p:spTree>
    <p:extLst>
      <p:ext uri="{BB962C8B-B14F-4D97-AF65-F5344CB8AC3E}">
        <p14:creationId xmlns:p14="http://schemas.microsoft.com/office/powerpoint/2010/main" xmlns="" val="3146785972"/>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54032"/>
          </a:xfrm>
        </p:spPr>
        <p:txBody>
          <a:bodyPr>
            <a:noAutofit/>
          </a:bodyPr>
          <a:lstStyle/>
          <a:p>
            <a:r>
              <a:rPr lang="en-US" sz="5000" b="1" dirty="0" smtClean="0">
                <a:solidFill>
                  <a:srgbClr val="FF0000"/>
                </a:solidFill>
              </a:rPr>
              <a:t>RESULTS</a:t>
            </a:r>
            <a:endParaRPr lang="en-US" sz="5000" b="1" dirty="0">
              <a:solidFill>
                <a:srgbClr val="FF0000"/>
              </a:solidFill>
            </a:endParaRPr>
          </a:p>
        </p:txBody>
      </p:sp>
      <p:sp>
        <p:nvSpPr>
          <p:cNvPr id="3" name="Text Placeholder 2"/>
          <p:cNvSpPr>
            <a:spLocks noGrp="1"/>
          </p:cNvSpPr>
          <p:nvPr>
            <p:ph type="body" idx="1"/>
          </p:nvPr>
        </p:nvSpPr>
        <p:spPr>
          <a:xfrm>
            <a:off x="0" y="2143140"/>
            <a:ext cx="9144000" cy="4929198"/>
          </a:xfrm>
        </p:spPr>
        <p:txBody>
          <a:bodyPr>
            <a:normAutofit/>
          </a:bodyPr>
          <a:lstStyle/>
          <a:p>
            <a:pPr algn="just"/>
            <a:r>
              <a:rPr lang="en-US" sz="2600" dirty="0" smtClean="0"/>
              <a:t>In this study, the results of questionnaires and classroom observation were presented by the researcher.  T</a:t>
            </a:r>
            <a:r>
              <a:rPr lang="en-US" sz="2600" dirty="0" smtClean="0"/>
              <a:t>he questionnaire survey results were clearly presented and all tables figures were appropriately used. The results showed that integrated  activities </a:t>
            </a:r>
            <a:r>
              <a:rPr lang="en-US" sz="2600" dirty="0" smtClean="0"/>
              <a:t>in speaking </a:t>
            </a:r>
            <a:r>
              <a:rPr lang="en-US" sz="2600" dirty="0" smtClean="0"/>
              <a:t>skills lessons were used in teaching. The results demonstrated that the most preferred combination by teachers were different from the most widely used classroom activities ( which were answered by students).  The results of observed lessons showed that some classroom activities were not applied in lessons, but teachers affirmed  that in the questionnaire  these activities were used.</a:t>
            </a:r>
            <a:endParaRPr lang="en-US" sz="2600" dirty="0" smtClean="0"/>
          </a:p>
          <a:p>
            <a:pPr algn="just"/>
            <a:r>
              <a:rPr lang="en-US" sz="2600" dirty="0" smtClean="0"/>
              <a:t>   </a:t>
            </a:r>
            <a:endParaRPr lang="en-US" sz="2600" dirty="0"/>
          </a:p>
        </p:txBody>
      </p:sp>
      <p:sp>
        <p:nvSpPr>
          <p:cNvPr id="5" name="Text Placeholder 4"/>
          <p:cNvSpPr>
            <a:spLocks noGrp="1"/>
          </p:cNvSpPr>
          <p:nvPr>
            <p:ph type="body" sz="half" idx="3"/>
          </p:nvPr>
        </p:nvSpPr>
        <p:spPr>
          <a:xfrm>
            <a:off x="6072198" y="571480"/>
            <a:ext cx="2643206" cy="1428759"/>
          </a:xfrm>
        </p:spPr>
        <p:txBody>
          <a:bodyPr>
            <a:noAutofit/>
          </a:bodyPr>
          <a:lstStyle/>
          <a:p>
            <a:r>
              <a:rPr lang="en-US" sz="3600" dirty="0" smtClean="0"/>
              <a:t>OBSERVED LESSONS</a:t>
            </a:r>
            <a:endParaRPr lang="en-US" sz="3600" dirty="0"/>
          </a:p>
        </p:txBody>
      </p:sp>
      <p:sp>
        <p:nvSpPr>
          <p:cNvPr id="7" name="Text Placeholder 4"/>
          <p:cNvSpPr txBox="1">
            <a:spLocks/>
          </p:cNvSpPr>
          <p:nvPr/>
        </p:nvSpPr>
        <p:spPr>
          <a:xfrm>
            <a:off x="3214678" y="1000109"/>
            <a:ext cx="3000396" cy="1071569"/>
          </a:xfrm>
          <a:prstGeom prst="rect">
            <a:avLst/>
          </a:prstGeom>
        </p:spPr>
        <p:txBody>
          <a:bodyPr vert="horz" lIns="91440" tIns="45720" rIns="91440" bIns="45720" rtlCol="0" anchor="b">
            <a:no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600" b="1" i="0" u="none" strike="noStrike" kern="1200" cap="none" spc="0" normalizeH="0" baseline="0" noProof="0" dirty="0" smtClean="0">
                <a:ln>
                  <a:noFill/>
                </a:ln>
                <a:solidFill>
                  <a:schemeClr val="tx1"/>
                </a:solidFill>
                <a:effectLst/>
                <a:uLnTx/>
                <a:uFillTx/>
                <a:latin typeface="+mn-lt"/>
                <a:ea typeface="+mn-ea"/>
                <a:cs typeface="+mn-cs"/>
              </a:rPr>
              <a:t>STUDENTS’ RESPONSES</a:t>
            </a:r>
          </a:p>
        </p:txBody>
      </p:sp>
      <p:sp>
        <p:nvSpPr>
          <p:cNvPr id="6" name="Text Placeholder 2"/>
          <p:cNvSpPr txBox="1">
            <a:spLocks/>
          </p:cNvSpPr>
          <p:nvPr/>
        </p:nvSpPr>
        <p:spPr>
          <a:xfrm>
            <a:off x="357158" y="785794"/>
            <a:ext cx="2714644" cy="1357322"/>
          </a:xfrm>
          <a:prstGeom prst="rect">
            <a:avLst/>
          </a:prstGeom>
        </p:spPr>
        <p:txBody>
          <a:bodyPr vert="horz" lIns="91440" tIns="45720" rIns="91440" bIns="45720" rtlCol="0" anchor="b">
            <a:norm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600" b="1" i="0" u="none" strike="noStrike" kern="1200" cap="none" spc="0" normalizeH="0" baseline="0" noProof="0" dirty="0" smtClean="0">
                <a:ln>
                  <a:noFill/>
                </a:ln>
                <a:solidFill>
                  <a:schemeClr val="tx1"/>
                </a:solidFill>
                <a:effectLst/>
                <a:uLnTx/>
                <a:uFillTx/>
                <a:latin typeface="+mn-lt"/>
                <a:ea typeface="+mn-ea"/>
                <a:cs typeface="+mn-cs"/>
              </a:rPr>
              <a:t>TEACHERS’ RESPONSES</a:t>
            </a:r>
            <a:endParaRPr kumimoji="0" lang="en-US" sz="3600" b="1"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xmlns="" val="39280358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71436" y="285728"/>
          <a:ext cx="8858282" cy="6225064"/>
        </p:xfrm>
        <a:graphic>
          <a:graphicData uri="http://schemas.openxmlformats.org/drawingml/2006/table">
            <a:tbl>
              <a:tblPr>
                <a:tableStyleId>{35758FB7-9AC5-4552-8A53-C91805E547FA}</a:tableStyleId>
              </a:tblPr>
              <a:tblGrid>
                <a:gridCol w="3527634"/>
                <a:gridCol w="2687442"/>
                <a:gridCol w="2643206"/>
              </a:tblGrid>
              <a:tr h="711657">
                <a:tc>
                  <a:txBody>
                    <a:bodyPr/>
                    <a:lstStyle/>
                    <a:p>
                      <a:pPr>
                        <a:lnSpc>
                          <a:spcPct val="115000"/>
                        </a:lnSpc>
                        <a:spcAft>
                          <a:spcPts val="0"/>
                        </a:spcAft>
                      </a:pPr>
                      <a:r>
                        <a:rPr lang="en-US" sz="2200" b="1" dirty="0"/>
                        <a:t>Classroom activities</a:t>
                      </a:r>
                      <a:endParaRPr lang="en-US" sz="2200" b="1" dirty="0">
                        <a:latin typeface="Calibri"/>
                        <a:ea typeface="MS Mincho"/>
                        <a:cs typeface="Times New Roman"/>
                      </a:endParaRPr>
                    </a:p>
                  </a:txBody>
                  <a:tcPr marL="68580" marR="68580" marT="0" marB="0"/>
                </a:tc>
                <a:tc>
                  <a:txBody>
                    <a:bodyPr/>
                    <a:lstStyle/>
                    <a:p>
                      <a:pPr>
                        <a:lnSpc>
                          <a:spcPct val="115000"/>
                        </a:lnSpc>
                        <a:spcAft>
                          <a:spcPts val="0"/>
                        </a:spcAft>
                      </a:pPr>
                      <a:r>
                        <a:rPr lang="en-US" sz="2200" b="1" dirty="0"/>
                        <a:t>Teachers’ responses</a:t>
                      </a:r>
                      <a:endParaRPr lang="en-US" sz="2200" b="1" dirty="0">
                        <a:latin typeface="Calibri"/>
                        <a:ea typeface="MS Mincho"/>
                        <a:cs typeface="Times New Roman"/>
                      </a:endParaRPr>
                    </a:p>
                  </a:txBody>
                  <a:tcPr marL="68580" marR="68580" marT="0" marB="0"/>
                </a:tc>
                <a:tc>
                  <a:txBody>
                    <a:bodyPr/>
                    <a:lstStyle/>
                    <a:p>
                      <a:pPr>
                        <a:lnSpc>
                          <a:spcPct val="115000"/>
                        </a:lnSpc>
                        <a:spcAft>
                          <a:spcPts val="0"/>
                        </a:spcAft>
                      </a:pPr>
                      <a:r>
                        <a:rPr lang="en-US" sz="2200" b="1" dirty="0"/>
                        <a:t>Students’ responses</a:t>
                      </a:r>
                      <a:endParaRPr lang="en-US" sz="2200" b="1" dirty="0">
                        <a:latin typeface="Calibri"/>
                        <a:ea typeface="MS Mincho"/>
                        <a:cs typeface="Times New Roman"/>
                      </a:endParaRPr>
                    </a:p>
                  </a:txBody>
                  <a:tcPr marL="68580" marR="68580" marT="0" marB="0"/>
                </a:tc>
              </a:tr>
              <a:tr h="1078231">
                <a:tc>
                  <a:txBody>
                    <a:bodyPr/>
                    <a:lstStyle/>
                    <a:p>
                      <a:pPr>
                        <a:lnSpc>
                          <a:spcPct val="115000"/>
                        </a:lnSpc>
                        <a:spcAft>
                          <a:spcPts val="0"/>
                        </a:spcAft>
                      </a:pPr>
                      <a:r>
                        <a:rPr lang="en-US" sz="2200" b="1" dirty="0"/>
                        <a:t>The most preferred classroom activity discussed</a:t>
                      </a:r>
                      <a:endParaRPr lang="en-US" sz="2200" b="1" dirty="0">
                        <a:latin typeface="Calibri"/>
                        <a:ea typeface="MS Mincho"/>
                        <a:cs typeface="Times New Roman"/>
                      </a:endParaRPr>
                    </a:p>
                  </a:txBody>
                  <a:tcPr marL="68580" marR="68580" marT="0" marB="0"/>
                </a:tc>
                <a:tc>
                  <a:txBody>
                    <a:bodyPr/>
                    <a:lstStyle/>
                    <a:p>
                      <a:pPr>
                        <a:lnSpc>
                          <a:spcPct val="115000"/>
                        </a:lnSpc>
                        <a:spcAft>
                          <a:spcPts val="0"/>
                        </a:spcAft>
                      </a:pPr>
                      <a:r>
                        <a:rPr lang="en-US" sz="2200" b="1" dirty="0"/>
                        <a:t>92.9%</a:t>
                      </a:r>
                      <a:endParaRPr lang="en-US" sz="2200" b="1" dirty="0">
                        <a:latin typeface="Calibri"/>
                        <a:ea typeface="MS Mincho"/>
                        <a:cs typeface="Times New Roman"/>
                      </a:endParaRPr>
                    </a:p>
                  </a:txBody>
                  <a:tcPr marL="68580" marR="68580" marT="0" marB="0"/>
                </a:tc>
                <a:tc>
                  <a:txBody>
                    <a:bodyPr/>
                    <a:lstStyle/>
                    <a:p>
                      <a:pPr>
                        <a:lnSpc>
                          <a:spcPct val="115000"/>
                        </a:lnSpc>
                        <a:spcAft>
                          <a:spcPts val="0"/>
                        </a:spcAft>
                      </a:pPr>
                      <a:r>
                        <a:rPr lang="en-US" sz="2200" b="1" dirty="0"/>
                        <a:t>88.9%</a:t>
                      </a:r>
                      <a:endParaRPr lang="en-US" sz="2200" b="1" dirty="0">
                        <a:latin typeface="Calibri"/>
                        <a:ea typeface="MS Mincho"/>
                        <a:cs typeface="Times New Roman"/>
                      </a:endParaRPr>
                    </a:p>
                  </a:txBody>
                  <a:tcPr marL="68580" marR="68580" marT="0" marB="0"/>
                </a:tc>
              </a:tr>
              <a:tr h="484246">
                <a:tc>
                  <a:txBody>
                    <a:bodyPr/>
                    <a:lstStyle/>
                    <a:p>
                      <a:pPr>
                        <a:lnSpc>
                          <a:spcPct val="115000"/>
                        </a:lnSpc>
                        <a:spcAft>
                          <a:spcPts val="0"/>
                        </a:spcAft>
                      </a:pPr>
                      <a:r>
                        <a:rPr lang="en-US" sz="2200" dirty="0"/>
                        <a:t>Dramatization</a:t>
                      </a:r>
                      <a:endParaRPr lang="en-US" sz="2200" dirty="0">
                        <a:solidFill>
                          <a:schemeClr val="tx1"/>
                        </a:solidFill>
                        <a:latin typeface="Calibri"/>
                        <a:ea typeface="MS Mincho"/>
                        <a:cs typeface="Times New Roman"/>
                      </a:endParaRPr>
                    </a:p>
                  </a:txBody>
                  <a:tcPr marL="68580" marR="68580" marT="0" marB="0"/>
                </a:tc>
                <a:tc>
                  <a:txBody>
                    <a:bodyPr/>
                    <a:lstStyle/>
                    <a:p>
                      <a:pPr>
                        <a:lnSpc>
                          <a:spcPct val="115000"/>
                        </a:lnSpc>
                        <a:spcAft>
                          <a:spcPts val="0"/>
                        </a:spcAft>
                      </a:pPr>
                      <a:r>
                        <a:rPr lang="en-US" sz="2200" dirty="0"/>
                        <a:t>85.7%</a:t>
                      </a:r>
                      <a:endParaRPr lang="en-US" sz="2200" dirty="0">
                        <a:solidFill>
                          <a:schemeClr val="tx1"/>
                        </a:solidFill>
                        <a:latin typeface="Calibri"/>
                        <a:ea typeface="MS Mincho"/>
                        <a:cs typeface="Times New Roman"/>
                      </a:endParaRPr>
                    </a:p>
                  </a:txBody>
                  <a:tcPr marL="68580" marR="68580" marT="0" marB="0"/>
                </a:tc>
                <a:tc>
                  <a:txBody>
                    <a:bodyPr/>
                    <a:lstStyle/>
                    <a:p>
                      <a:pPr>
                        <a:lnSpc>
                          <a:spcPct val="115000"/>
                        </a:lnSpc>
                        <a:spcAft>
                          <a:spcPts val="0"/>
                        </a:spcAft>
                      </a:pPr>
                      <a:r>
                        <a:rPr lang="en-US" sz="2200" dirty="0"/>
                        <a:t>69.4%</a:t>
                      </a:r>
                      <a:endParaRPr lang="en-US" sz="2200" dirty="0">
                        <a:solidFill>
                          <a:schemeClr val="tx1"/>
                        </a:solidFill>
                        <a:latin typeface="Calibri"/>
                        <a:ea typeface="MS Mincho"/>
                        <a:cs typeface="Times New Roman"/>
                      </a:endParaRPr>
                    </a:p>
                  </a:txBody>
                  <a:tcPr marL="68580" marR="68580" marT="0" marB="0"/>
                </a:tc>
              </a:tr>
              <a:tr h="484246">
                <a:tc>
                  <a:txBody>
                    <a:bodyPr/>
                    <a:lstStyle/>
                    <a:p>
                      <a:pPr>
                        <a:lnSpc>
                          <a:spcPct val="115000"/>
                        </a:lnSpc>
                        <a:spcAft>
                          <a:spcPts val="0"/>
                        </a:spcAft>
                      </a:pPr>
                      <a:r>
                        <a:rPr lang="en-US" sz="2400" spc="-150" dirty="0">
                          <a:solidFill>
                            <a:srgbClr val="FF0000"/>
                          </a:solidFill>
                          <a:effectLst/>
                        </a:rPr>
                        <a:t>Songs</a:t>
                      </a:r>
                      <a:endParaRPr lang="en-US" sz="2400" spc="-150" dirty="0">
                        <a:solidFill>
                          <a:srgbClr val="FF0000"/>
                        </a:solidFill>
                        <a:effectLst/>
                        <a:latin typeface="Calibri"/>
                        <a:ea typeface="MS Mincho"/>
                        <a:cs typeface="Times New Roman"/>
                      </a:endParaRPr>
                    </a:p>
                  </a:txBody>
                  <a:tcPr marL="68580" marR="68580" marT="0" marB="0"/>
                </a:tc>
                <a:tc>
                  <a:txBody>
                    <a:bodyPr/>
                    <a:lstStyle/>
                    <a:p>
                      <a:pPr>
                        <a:lnSpc>
                          <a:spcPct val="115000"/>
                        </a:lnSpc>
                        <a:spcAft>
                          <a:spcPts val="0"/>
                        </a:spcAft>
                      </a:pPr>
                      <a:r>
                        <a:rPr lang="en-US" sz="2400" spc="-150" dirty="0">
                          <a:solidFill>
                            <a:srgbClr val="FF0000"/>
                          </a:solidFill>
                          <a:effectLst/>
                        </a:rPr>
                        <a:t>78.6%</a:t>
                      </a:r>
                      <a:endParaRPr lang="en-US" sz="2400" spc="-150" dirty="0">
                        <a:solidFill>
                          <a:srgbClr val="FF0000"/>
                        </a:solidFill>
                        <a:effectLst/>
                        <a:latin typeface="Calibri"/>
                        <a:ea typeface="MS Mincho"/>
                        <a:cs typeface="Times New Roman"/>
                      </a:endParaRPr>
                    </a:p>
                  </a:txBody>
                  <a:tcPr marL="68580" marR="68580" marT="0" marB="0"/>
                </a:tc>
                <a:tc>
                  <a:txBody>
                    <a:bodyPr/>
                    <a:lstStyle/>
                    <a:p>
                      <a:pPr>
                        <a:lnSpc>
                          <a:spcPct val="115000"/>
                        </a:lnSpc>
                        <a:spcAft>
                          <a:spcPts val="0"/>
                        </a:spcAft>
                      </a:pPr>
                      <a:r>
                        <a:rPr lang="en-US" sz="2400" spc="-150" dirty="0">
                          <a:solidFill>
                            <a:srgbClr val="FF0000"/>
                          </a:solidFill>
                          <a:effectLst/>
                        </a:rPr>
                        <a:t>56.7%</a:t>
                      </a:r>
                      <a:endParaRPr lang="en-US" sz="2400" spc="-150" dirty="0">
                        <a:solidFill>
                          <a:srgbClr val="FF0000"/>
                        </a:solidFill>
                        <a:effectLst/>
                        <a:latin typeface="Calibri"/>
                        <a:ea typeface="MS Mincho"/>
                        <a:cs typeface="Times New Roman"/>
                      </a:endParaRPr>
                    </a:p>
                  </a:txBody>
                  <a:tcPr marL="68580" marR="68580" marT="0" marB="0"/>
                </a:tc>
              </a:tr>
              <a:tr h="484246">
                <a:tc>
                  <a:txBody>
                    <a:bodyPr/>
                    <a:lstStyle/>
                    <a:p>
                      <a:pPr>
                        <a:lnSpc>
                          <a:spcPct val="115000"/>
                        </a:lnSpc>
                        <a:spcAft>
                          <a:spcPts val="0"/>
                        </a:spcAft>
                      </a:pPr>
                      <a:r>
                        <a:rPr lang="en-US" sz="2200" dirty="0"/>
                        <a:t>Impromptu speeches </a:t>
                      </a:r>
                      <a:endParaRPr lang="en-US" sz="2200" dirty="0">
                        <a:latin typeface="Calibri"/>
                        <a:ea typeface="MS Mincho"/>
                        <a:cs typeface="Times New Roman"/>
                      </a:endParaRPr>
                    </a:p>
                  </a:txBody>
                  <a:tcPr marL="68580" marR="68580" marT="0" marB="0"/>
                </a:tc>
                <a:tc>
                  <a:txBody>
                    <a:bodyPr/>
                    <a:lstStyle/>
                    <a:p>
                      <a:pPr>
                        <a:lnSpc>
                          <a:spcPct val="115000"/>
                        </a:lnSpc>
                        <a:spcAft>
                          <a:spcPts val="0"/>
                        </a:spcAft>
                      </a:pPr>
                      <a:r>
                        <a:rPr lang="en-US" sz="2200"/>
                        <a:t>71.4%</a:t>
                      </a:r>
                      <a:endParaRPr lang="en-US" sz="2200">
                        <a:latin typeface="Calibri"/>
                        <a:ea typeface="MS Mincho"/>
                        <a:cs typeface="Times New Roman"/>
                      </a:endParaRPr>
                    </a:p>
                  </a:txBody>
                  <a:tcPr marL="68580" marR="68580" marT="0" marB="0"/>
                </a:tc>
                <a:tc>
                  <a:txBody>
                    <a:bodyPr/>
                    <a:lstStyle/>
                    <a:p>
                      <a:pPr>
                        <a:lnSpc>
                          <a:spcPct val="115000"/>
                        </a:lnSpc>
                        <a:spcAft>
                          <a:spcPts val="0"/>
                        </a:spcAft>
                      </a:pPr>
                      <a:r>
                        <a:rPr lang="en-US" sz="2200" dirty="0"/>
                        <a:t>37.3%</a:t>
                      </a:r>
                      <a:endParaRPr lang="en-US" sz="2200" dirty="0">
                        <a:latin typeface="Calibri"/>
                        <a:ea typeface="MS Mincho"/>
                        <a:cs typeface="Times New Roman"/>
                      </a:endParaRPr>
                    </a:p>
                  </a:txBody>
                  <a:tcPr marL="68580" marR="68580" marT="0" marB="0"/>
                </a:tc>
              </a:tr>
              <a:tr h="484246">
                <a:tc>
                  <a:txBody>
                    <a:bodyPr/>
                    <a:lstStyle/>
                    <a:p>
                      <a:pPr>
                        <a:lnSpc>
                          <a:spcPct val="115000"/>
                        </a:lnSpc>
                        <a:spcAft>
                          <a:spcPts val="0"/>
                        </a:spcAft>
                      </a:pPr>
                      <a:r>
                        <a:rPr lang="en-US" sz="2200" dirty="0">
                          <a:solidFill>
                            <a:srgbClr val="FF0000"/>
                          </a:solidFill>
                        </a:rPr>
                        <a:t>tongue twisters</a:t>
                      </a:r>
                      <a:endParaRPr lang="en-US" sz="2200" dirty="0">
                        <a:solidFill>
                          <a:srgbClr val="FF0000"/>
                        </a:solidFill>
                        <a:latin typeface="Calibri"/>
                        <a:ea typeface="MS Mincho"/>
                        <a:cs typeface="Times New Roman"/>
                      </a:endParaRPr>
                    </a:p>
                  </a:txBody>
                  <a:tcPr marL="68580" marR="68580" marT="0" marB="0"/>
                </a:tc>
                <a:tc>
                  <a:txBody>
                    <a:bodyPr/>
                    <a:lstStyle/>
                    <a:p>
                      <a:pPr>
                        <a:lnSpc>
                          <a:spcPct val="115000"/>
                        </a:lnSpc>
                        <a:spcAft>
                          <a:spcPts val="0"/>
                        </a:spcAft>
                      </a:pPr>
                      <a:r>
                        <a:rPr lang="en-US" sz="2200" dirty="0">
                          <a:solidFill>
                            <a:srgbClr val="FF0000"/>
                          </a:solidFill>
                        </a:rPr>
                        <a:t>71.4%</a:t>
                      </a:r>
                      <a:endParaRPr lang="en-US" sz="2200" dirty="0">
                        <a:solidFill>
                          <a:srgbClr val="FF0000"/>
                        </a:solidFill>
                        <a:latin typeface="Calibri"/>
                        <a:ea typeface="MS Mincho"/>
                        <a:cs typeface="Times New Roman"/>
                      </a:endParaRPr>
                    </a:p>
                  </a:txBody>
                  <a:tcPr marL="68580" marR="68580" marT="0" marB="0"/>
                </a:tc>
                <a:tc>
                  <a:txBody>
                    <a:bodyPr/>
                    <a:lstStyle/>
                    <a:p>
                      <a:pPr>
                        <a:lnSpc>
                          <a:spcPct val="115000"/>
                        </a:lnSpc>
                        <a:spcAft>
                          <a:spcPts val="0"/>
                        </a:spcAft>
                      </a:pPr>
                      <a:r>
                        <a:rPr lang="en-US" sz="2200" dirty="0">
                          <a:solidFill>
                            <a:srgbClr val="FF0000"/>
                          </a:solidFill>
                        </a:rPr>
                        <a:t>58.3%</a:t>
                      </a:r>
                      <a:endParaRPr lang="en-US" sz="2200" dirty="0">
                        <a:solidFill>
                          <a:srgbClr val="FF0000"/>
                        </a:solidFill>
                        <a:latin typeface="Calibri"/>
                        <a:ea typeface="MS Mincho"/>
                        <a:cs typeface="Times New Roman"/>
                      </a:endParaRPr>
                    </a:p>
                  </a:txBody>
                  <a:tcPr marL="68580" marR="68580" marT="0" marB="0"/>
                </a:tc>
              </a:tr>
              <a:tr h="1045454">
                <a:tc>
                  <a:txBody>
                    <a:bodyPr/>
                    <a:lstStyle/>
                    <a:p>
                      <a:pPr>
                        <a:lnSpc>
                          <a:spcPct val="115000"/>
                        </a:lnSpc>
                        <a:spcAft>
                          <a:spcPts val="0"/>
                        </a:spcAft>
                      </a:pPr>
                      <a:r>
                        <a:rPr lang="en-US" sz="2200" dirty="0"/>
                        <a:t>Short stories and role play</a:t>
                      </a:r>
                      <a:endParaRPr lang="en-US" sz="2200" dirty="0">
                        <a:latin typeface="Calibri"/>
                        <a:ea typeface="MS Mincho"/>
                        <a:cs typeface="Times New Roman"/>
                      </a:endParaRPr>
                    </a:p>
                  </a:txBody>
                  <a:tcPr marL="68580" marR="68580" marT="0" marB="0"/>
                </a:tc>
                <a:tc>
                  <a:txBody>
                    <a:bodyPr/>
                    <a:lstStyle/>
                    <a:p>
                      <a:pPr>
                        <a:lnSpc>
                          <a:spcPct val="115000"/>
                        </a:lnSpc>
                        <a:spcAft>
                          <a:spcPts val="0"/>
                        </a:spcAft>
                      </a:pPr>
                      <a:r>
                        <a:rPr lang="en-US" sz="2200"/>
                        <a:t>64.3%</a:t>
                      </a:r>
                      <a:endParaRPr lang="en-US" sz="2200">
                        <a:latin typeface="Calibri"/>
                        <a:ea typeface="MS Mincho"/>
                        <a:cs typeface="Times New Roman"/>
                      </a:endParaRPr>
                    </a:p>
                  </a:txBody>
                  <a:tcPr marL="68580" marR="68580" marT="0" marB="0"/>
                </a:tc>
                <a:tc>
                  <a:txBody>
                    <a:bodyPr/>
                    <a:lstStyle/>
                    <a:p>
                      <a:pPr>
                        <a:lnSpc>
                          <a:spcPct val="115000"/>
                        </a:lnSpc>
                        <a:spcAft>
                          <a:spcPts val="0"/>
                        </a:spcAft>
                      </a:pPr>
                      <a:r>
                        <a:rPr lang="en-US" sz="2200" dirty="0"/>
                        <a:t> story-telling: 82.7%; </a:t>
                      </a:r>
                    </a:p>
                    <a:p>
                      <a:pPr>
                        <a:lnSpc>
                          <a:spcPct val="115000"/>
                        </a:lnSpc>
                        <a:spcAft>
                          <a:spcPts val="0"/>
                        </a:spcAft>
                      </a:pPr>
                      <a:r>
                        <a:rPr lang="en-US" sz="2200" dirty="0"/>
                        <a:t>role play: 53.6 %</a:t>
                      </a:r>
                      <a:endParaRPr lang="en-US" sz="2200" dirty="0">
                        <a:latin typeface="Calibri"/>
                        <a:ea typeface="MS Mincho"/>
                        <a:cs typeface="Times New Roman"/>
                      </a:endParaRPr>
                    </a:p>
                  </a:txBody>
                  <a:tcPr marL="68580" marR="68580" marT="0" marB="0"/>
                </a:tc>
              </a:tr>
              <a:tr h="484246">
                <a:tc>
                  <a:txBody>
                    <a:bodyPr/>
                    <a:lstStyle/>
                    <a:p>
                      <a:pPr>
                        <a:lnSpc>
                          <a:spcPct val="115000"/>
                        </a:lnSpc>
                        <a:spcAft>
                          <a:spcPts val="0"/>
                        </a:spcAft>
                      </a:pPr>
                      <a:r>
                        <a:rPr lang="en-US" sz="2200" dirty="0">
                          <a:solidFill>
                            <a:srgbClr val="FF0000"/>
                          </a:solidFill>
                        </a:rPr>
                        <a:t>Debating </a:t>
                      </a:r>
                      <a:endParaRPr lang="en-US" sz="2200" dirty="0">
                        <a:solidFill>
                          <a:srgbClr val="FF0000"/>
                        </a:solidFill>
                        <a:latin typeface="Calibri"/>
                        <a:ea typeface="MS Mincho"/>
                        <a:cs typeface="Times New Roman"/>
                      </a:endParaRPr>
                    </a:p>
                  </a:txBody>
                  <a:tcPr marL="68580" marR="68580" marT="0" marB="0"/>
                </a:tc>
                <a:tc>
                  <a:txBody>
                    <a:bodyPr/>
                    <a:lstStyle/>
                    <a:p>
                      <a:pPr>
                        <a:lnSpc>
                          <a:spcPct val="115000"/>
                        </a:lnSpc>
                        <a:spcAft>
                          <a:spcPts val="0"/>
                        </a:spcAft>
                      </a:pPr>
                      <a:r>
                        <a:rPr lang="en-US" sz="2200" dirty="0">
                          <a:solidFill>
                            <a:srgbClr val="FF0000"/>
                          </a:solidFill>
                        </a:rPr>
                        <a:t>57.1%</a:t>
                      </a:r>
                      <a:endParaRPr lang="en-US" sz="2200" dirty="0">
                        <a:solidFill>
                          <a:srgbClr val="FF0000"/>
                        </a:solidFill>
                        <a:latin typeface="Calibri"/>
                        <a:ea typeface="MS Mincho"/>
                        <a:cs typeface="Times New Roman"/>
                      </a:endParaRPr>
                    </a:p>
                  </a:txBody>
                  <a:tcPr marL="68580" marR="68580" marT="0" marB="0"/>
                </a:tc>
                <a:tc>
                  <a:txBody>
                    <a:bodyPr/>
                    <a:lstStyle/>
                    <a:p>
                      <a:pPr>
                        <a:lnSpc>
                          <a:spcPct val="115000"/>
                        </a:lnSpc>
                        <a:spcAft>
                          <a:spcPts val="0"/>
                        </a:spcAft>
                      </a:pPr>
                      <a:r>
                        <a:rPr lang="en-US" sz="2200" dirty="0">
                          <a:solidFill>
                            <a:srgbClr val="FF0000"/>
                          </a:solidFill>
                        </a:rPr>
                        <a:t>67.1%</a:t>
                      </a:r>
                      <a:endParaRPr lang="en-US" sz="2200" dirty="0">
                        <a:solidFill>
                          <a:srgbClr val="FF0000"/>
                        </a:solidFill>
                        <a:latin typeface="Calibri"/>
                        <a:ea typeface="MS Mincho"/>
                        <a:cs typeface="Times New Roman"/>
                      </a:endParaRPr>
                    </a:p>
                  </a:txBody>
                  <a:tcPr marL="68580" marR="68580" marT="0" marB="0"/>
                </a:tc>
              </a:tr>
              <a:tr h="484246">
                <a:tc>
                  <a:txBody>
                    <a:bodyPr/>
                    <a:lstStyle/>
                    <a:p>
                      <a:pPr>
                        <a:lnSpc>
                          <a:spcPct val="115000"/>
                        </a:lnSpc>
                        <a:spcAft>
                          <a:spcPts val="0"/>
                        </a:spcAft>
                      </a:pPr>
                      <a:r>
                        <a:rPr lang="en-US" sz="2200" dirty="0"/>
                        <a:t>poem recitation</a:t>
                      </a:r>
                      <a:endParaRPr lang="en-US" sz="2200" dirty="0">
                        <a:latin typeface="Calibri"/>
                        <a:ea typeface="MS Mincho"/>
                        <a:cs typeface="Times New Roman"/>
                      </a:endParaRPr>
                    </a:p>
                  </a:txBody>
                  <a:tcPr marL="68580" marR="68580" marT="0" marB="0"/>
                </a:tc>
                <a:tc>
                  <a:txBody>
                    <a:bodyPr/>
                    <a:lstStyle/>
                    <a:p>
                      <a:pPr>
                        <a:lnSpc>
                          <a:spcPct val="115000"/>
                        </a:lnSpc>
                        <a:spcAft>
                          <a:spcPts val="0"/>
                        </a:spcAft>
                      </a:pPr>
                      <a:r>
                        <a:rPr lang="en-US" sz="2200"/>
                        <a:t>57.1%</a:t>
                      </a:r>
                      <a:endParaRPr lang="en-US" sz="2200">
                        <a:latin typeface="Calibri"/>
                        <a:ea typeface="MS Mincho"/>
                        <a:cs typeface="Times New Roman"/>
                      </a:endParaRPr>
                    </a:p>
                  </a:txBody>
                  <a:tcPr marL="68580" marR="68580" marT="0" marB="0"/>
                </a:tc>
                <a:tc>
                  <a:txBody>
                    <a:bodyPr/>
                    <a:lstStyle/>
                    <a:p>
                      <a:pPr>
                        <a:lnSpc>
                          <a:spcPct val="115000"/>
                        </a:lnSpc>
                        <a:spcAft>
                          <a:spcPts val="0"/>
                        </a:spcAft>
                      </a:pPr>
                      <a:r>
                        <a:rPr lang="en-US" sz="2200" dirty="0"/>
                        <a:t>82.9%</a:t>
                      </a:r>
                      <a:endParaRPr lang="en-US" sz="2200" dirty="0">
                        <a:latin typeface="Calibri"/>
                        <a:ea typeface="MS Mincho"/>
                        <a:cs typeface="Times New Roman"/>
                      </a:endParaRPr>
                    </a:p>
                  </a:txBody>
                  <a:tcPr marL="68580" marR="68580" marT="0" marB="0"/>
                </a:tc>
              </a:tr>
              <a:tr h="484246">
                <a:tc>
                  <a:txBody>
                    <a:bodyPr/>
                    <a:lstStyle/>
                    <a:p>
                      <a:pPr>
                        <a:lnSpc>
                          <a:spcPct val="115000"/>
                        </a:lnSpc>
                        <a:spcAft>
                          <a:spcPts val="0"/>
                        </a:spcAft>
                      </a:pPr>
                      <a:r>
                        <a:rPr lang="en-US" sz="2200" dirty="0">
                          <a:solidFill>
                            <a:srgbClr val="FF0000"/>
                          </a:solidFill>
                        </a:rPr>
                        <a:t>Oral drills</a:t>
                      </a:r>
                      <a:endParaRPr lang="en-US" sz="2200" dirty="0">
                        <a:solidFill>
                          <a:srgbClr val="FF0000"/>
                        </a:solidFill>
                        <a:latin typeface="Calibri"/>
                        <a:ea typeface="MS Mincho"/>
                        <a:cs typeface="Times New Roman"/>
                      </a:endParaRPr>
                    </a:p>
                  </a:txBody>
                  <a:tcPr marL="68580" marR="68580" marT="0" marB="0"/>
                </a:tc>
                <a:tc>
                  <a:txBody>
                    <a:bodyPr/>
                    <a:lstStyle/>
                    <a:p>
                      <a:pPr>
                        <a:lnSpc>
                          <a:spcPct val="115000"/>
                        </a:lnSpc>
                        <a:spcAft>
                          <a:spcPts val="0"/>
                        </a:spcAft>
                      </a:pPr>
                      <a:r>
                        <a:rPr lang="en-US" sz="2200" dirty="0">
                          <a:solidFill>
                            <a:srgbClr val="FF0000"/>
                          </a:solidFill>
                        </a:rPr>
                        <a:t>42.9%</a:t>
                      </a:r>
                      <a:endParaRPr lang="en-US" sz="2200" dirty="0">
                        <a:solidFill>
                          <a:srgbClr val="FF0000"/>
                        </a:solidFill>
                        <a:latin typeface="Calibri"/>
                        <a:ea typeface="MS Mincho"/>
                        <a:cs typeface="Times New Roman"/>
                      </a:endParaRPr>
                    </a:p>
                  </a:txBody>
                  <a:tcPr marL="68580" marR="68580" marT="0" marB="0"/>
                </a:tc>
                <a:tc>
                  <a:txBody>
                    <a:bodyPr/>
                    <a:lstStyle/>
                    <a:p>
                      <a:pPr>
                        <a:lnSpc>
                          <a:spcPct val="115000"/>
                        </a:lnSpc>
                        <a:spcAft>
                          <a:spcPts val="0"/>
                        </a:spcAft>
                      </a:pPr>
                      <a:r>
                        <a:rPr lang="en-US" sz="2200" dirty="0">
                          <a:solidFill>
                            <a:srgbClr val="FF0000"/>
                          </a:solidFill>
                        </a:rPr>
                        <a:t>35.3%</a:t>
                      </a:r>
                      <a:endParaRPr lang="en-US" sz="2200" dirty="0">
                        <a:solidFill>
                          <a:srgbClr val="FF0000"/>
                        </a:solidFill>
                        <a:latin typeface="Calibri"/>
                        <a:ea typeface="MS Mincho"/>
                        <a:cs typeface="Times New Roman"/>
                      </a:endParaRPr>
                    </a:p>
                  </a:txBody>
                  <a:tcPr marL="68580" marR="68580" marT="0" marB="0"/>
                </a:tc>
              </a:tr>
            </a:tbl>
          </a:graphicData>
        </a:graphic>
      </p:graphicFrame>
    </p:spTree>
    <p:extLst>
      <p:ext uri="{BB962C8B-B14F-4D97-AF65-F5344CB8AC3E}">
        <p14:creationId xmlns:p14="http://schemas.microsoft.com/office/powerpoint/2010/main" xmlns="" val="34977852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1"/>
          <p:cNvPicPr>
            <a:picLocks noChangeAspect="1" noChangeArrowheads="1"/>
          </p:cNvPicPr>
          <p:nvPr/>
        </p:nvPicPr>
        <p:blipFill>
          <a:blip r:embed="rId3"/>
          <a:srcRect/>
          <a:stretch>
            <a:fillRect/>
          </a:stretch>
        </p:blipFill>
        <p:spPr bwMode="auto">
          <a:xfrm>
            <a:off x="0" y="1407954"/>
            <a:ext cx="9096987" cy="5092880"/>
          </a:xfrm>
          <a:prstGeom prst="rect">
            <a:avLst/>
          </a:prstGeom>
          <a:noFill/>
          <a:ln w="9525">
            <a:noFill/>
            <a:miter lim="800000"/>
            <a:headEnd/>
            <a:tailEnd/>
          </a:ln>
          <a:effectLst/>
        </p:spPr>
      </p:pic>
      <p:sp>
        <p:nvSpPr>
          <p:cNvPr id="5" name="Rectangle 4"/>
          <p:cNvSpPr/>
          <p:nvPr/>
        </p:nvSpPr>
        <p:spPr>
          <a:xfrm>
            <a:off x="714348" y="285728"/>
            <a:ext cx="7286676" cy="9286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t>Integrated Activities in speaking Skills Lesson</a:t>
            </a:r>
            <a:endParaRPr lang="en-US" sz="3200" b="1" dirty="0"/>
          </a:p>
        </p:txBody>
      </p:sp>
    </p:spTree>
    <p:extLst>
      <p:ext uri="{BB962C8B-B14F-4D97-AF65-F5344CB8AC3E}">
        <p14:creationId xmlns:p14="http://schemas.microsoft.com/office/powerpoint/2010/main" xmlns="" val="35433738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3">
            <a:duotone>
              <a:prstClr val="black"/>
              <a:schemeClr val="accent5">
                <a:tint val="45000"/>
                <a:satMod val="400000"/>
              </a:schemeClr>
            </a:duotone>
          </a:blip>
          <a:srcRect/>
          <a:stretch>
            <a:fillRect/>
          </a:stretch>
        </p:blipFill>
        <p:spPr bwMode="auto">
          <a:xfrm>
            <a:off x="214282" y="500042"/>
            <a:ext cx="8786874" cy="4071966"/>
          </a:xfrm>
          <a:prstGeom prst="rect">
            <a:avLst/>
          </a:prstGeom>
          <a:noFill/>
          <a:ln w="9525">
            <a:noFill/>
            <a:miter lim="800000"/>
            <a:headEnd/>
            <a:tailEnd/>
          </a:ln>
          <a:effectLst/>
        </p:spPr>
      </p:pic>
      <p:sp>
        <p:nvSpPr>
          <p:cNvPr id="5" name="Rectangle 4"/>
          <p:cNvSpPr/>
          <p:nvPr/>
        </p:nvSpPr>
        <p:spPr>
          <a:xfrm>
            <a:off x="500034" y="4714884"/>
            <a:ext cx="7429552" cy="17145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Comparing teachers’ activities in the National school with others’ in Provincial schools</a:t>
            </a:r>
            <a:endParaRPr lang="en-US" sz="3200" dirty="0"/>
          </a:p>
        </p:txBody>
      </p:sp>
    </p:spTree>
    <p:extLst>
      <p:ext uri="{BB962C8B-B14F-4D97-AF65-F5344CB8AC3E}">
        <p14:creationId xmlns:p14="http://schemas.microsoft.com/office/powerpoint/2010/main" xmlns="" val="11119437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3"/>
          <a:srcRect/>
          <a:stretch>
            <a:fillRect/>
          </a:stretch>
        </p:blipFill>
        <p:spPr bwMode="auto">
          <a:xfrm>
            <a:off x="426058" y="642918"/>
            <a:ext cx="8152344" cy="5929354"/>
          </a:xfrm>
          <a:prstGeom prst="rect">
            <a:avLst/>
          </a:prstGeom>
          <a:noFill/>
          <a:ln w="9525">
            <a:noFill/>
            <a:miter lim="800000"/>
            <a:headEnd/>
            <a:tailEnd/>
          </a:ln>
          <a:effectLst/>
        </p:spPr>
      </p:pic>
    </p:spTree>
    <p:extLst>
      <p:ext uri="{BB962C8B-B14F-4D97-AF65-F5344CB8AC3E}">
        <p14:creationId xmlns:p14="http://schemas.microsoft.com/office/powerpoint/2010/main" xmlns="" val="27988115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srcRect/>
          <a:stretch>
            <a:fillRect/>
          </a:stretch>
        </p:blipFill>
        <p:spPr bwMode="auto">
          <a:xfrm>
            <a:off x="71438" y="571480"/>
            <a:ext cx="8929718" cy="4071966"/>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pic>
      <p:sp>
        <p:nvSpPr>
          <p:cNvPr id="5" name="Notched Right Arrow 4"/>
          <p:cNvSpPr/>
          <p:nvPr/>
        </p:nvSpPr>
        <p:spPr>
          <a:xfrm>
            <a:off x="285720" y="4857760"/>
            <a:ext cx="1214446" cy="85725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1714480" y="4714884"/>
            <a:ext cx="7143800" cy="214311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smtClean="0"/>
              <a:t>Teachers can able to integrate 4 skills (listening, reading, speaking and writing) in a single lesson.</a:t>
            </a:r>
            <a:endParaRPr lang="en-US" sz="3000" dirty="0"/>
          </a:p>
        </p:txBody>
      </p:sp>
    </p:spTree>
    <p:extLst>
      <p:ext uri="{BB962C8B-B14F-4D97-AF65-F5344CB8AC3E}">
        <p14:creationId xmlns:p14="http://schemas.microsoft.com/office/powerpoint/2010/main" xmlns="" val="27996641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228600"/>
            <a:ext cx="7429552" cy="76200"/>
          </a:xfrm>
        </p:spPr>
        <p:txBody>
          <a:bodyPr>
            <a:normAutofit fontScale="90000"/>
          </a:bodyPr>
          <a:lstStyle/>
          <a:p>
            <a:r>
              <a:rPr lang="en-US" dirty="0" smtClean="0"/>
              <a:t/>
            </a:r>
            <a:br>
              <a:rPr lang="en-US" dirty="0" smtClean="0"/>
            </a:br>
            <a:r>
              <a:rPr lang="en-US" b="1" dirty="0" smtClean="0"/>
              <a:t>Education Research</a:t>
            </a:r>
            <a:endParaRPr lang="en-US" b="1" dirty="0"/>
          </a:p>
        </p:txBody>
      </p:sp>
      <p:sp>
        <p:nvSpPr>
          <p:cNvPr id="3" name="Content Placeholder 2"/>
          <p:cNvSpPr>
            <a:spLocks noGrp="1"/>
          </p:cNvSpPr>
          <p:nvPr>
            <p:ph idx="1"/>
          </p:nvPr>
        </p:nvSpPr>
        <p:spPr>
          <a:xfrm>
            <a:off x="152400" y="1066800"/>
            <a:ext cx="8839200" cy="6215082"/>
          </a:xfrm>
        </p:spPr>
        <p:txBody>
          <a:bodyPr>
            <a:noAutofit/>
          </a:bodyPr>
          <a:lstStyle/>
          <a:p>
            <a:pPr lvl="0"/>
            <a:r>
              <a:rPr lang="en-US" sz="2800" dirty="0" smtClean="0"/>
              <a:t>The application of the scientific method to study </a:t>
            </a:r>
            <a:r>
              <a:rPr lang="en-US" sz="2800" i="1" dirty="0" smtClean="0"/>
              <a:t>educational</a:t>
            </a:r>
            <a:r>
              <a:rPr lang="en-US" sz="2800" dirty="0" smtClean="0"/>
              <a:t> problems</a:t>
            </a:r>
          </a:p>
          <a:p>
            <a:pPr lvl="0"/>
            <a:r>
              <a:rPr lang="en-AU" altLang="en-US" sz="2800" dirty="0" smtClean="0">
                <a:cs typeface="Times New Roman" panose="02020603050405020304" pitchFamily="18" charset="0"/>
              </a:rPr>
              <a:t>The purpose of educational research is to find ways </a:t>
            </a:r>
            <a:r>
              <a:rPr lang="en-AU" altLang="en-US" sz="2800" u="sng" dirty="0" smtClean="0">
                <a:cs typeface="Times New Roman" panose="02020603050405020304" pitchFamily="18" charset="0"/>
              </a:rPr>
              <a:t>to improve student learning</a:t>
            </a:r>
            <a:r>
              <a:rPr lang="en-AU" altLang="en-US" sz="2800" dirty="0" smtClean="0">
                <a:cs typeface="Times New Roman" panose="02020603050405020304" pitchFamily="18" charset="0"/>
              </a:rPr>
              <a:t>.</a:t>
            </a:r>
            <a:endParaRPr lang="en-US" sz="2800" dirty="0" smtClean="0"/>
          </a:p>
          <a:p>
            <a:pPr lvl="0"/>
            <a:r>
              <a:rPr lang="en-US" sz="2800" dirty="0" smtClean="0"/>
              <a:t>The goal is to explain, predict, and/or control </a:t>
            </a:r>
            <a:r>
              <a:rPr lang="en-US" sz="2800" i="1" dirty="0" smtClean="0"/>
              <a:t>educational</a:t>
            </a:r>
            <a:r>
              <a:rPr lang="en-US" sz="2800" dirty="0" smtClean="0"/>
              <a:t> phenomena</a:t>
            </a:r>
          </a:p>
          <a:p>
            <a:pPr lvl="0"/>
            <a:r>
              <a:rPr lang="en-AU" sz="2800" dirty="0" smtClean="0"/>
              <a:t>Methods – the various means by which data can be collected </a:t>
            </a:r>
            <a:r>
              <a:rPr lang="en-AU" sz="2800" dirty="0" err="1" smtClean="0"/>
              <a:t>eg</a:t>
            </a:r>
            <a:r>
              <a:rPr lang="en-AU" sz="2800" dirty="0" smtClean="0"/>
              <a:t> survey, questionnaire, interviews, observations</a:t>
            </a:r>
            <a:endParaRPr lang="en-US" sz="2800" dirty="0" smtClean="0"/>
          </a:p>
          <a:p>
            <a:pPr lvl="0"/>
            <a:r>
              <a:rPr lang="en-AU" sz="2800" dirty="0" smtClean="0"/>
              <a:t>Data is analysed by quantitative methods. And qualitative  method is applied in the observed lessons. </a:t>
            </a:r>
            <a:endParaRPr lang="en-US" sz="2800" dirty="0"/>
          </a:p>
        </p:txBody>
      </p:sp>
    </p:spTree>
    <p:extLst>
      <p:ext uri="{BB962C8B-B14F-4D97-AF65-F5344CB8AC3E}">
        <p14:creationId xmlns:p14="http://schemas.microsoft.com/office/powerpoint/2010/main" xmlns="" val="15357267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nvGraphicFramePr>
        <p:xfrm>
          <a:off x="0" y="285728"/>
          <a:ext cx="9144000" cy="6572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13285085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686800" cy="1142984"/>
          </a:xfrm>
        </p:spPr>
        <p:txBody>
          <a:bodyPr>
            <a:normAutofit/>
          </a:bodyPr>
          <a:lstStyle/>
          <a:p>
            <a:r>
              <a:rPr lang="en-US" sz="3200" b="1" dirty="0" smtClean="0"/>
              <a:t>Discussion </a:t>
            </a:r>
            <a:endParaRPr lang="en-US" sz="3200" b="1" dirty="0"/>
          </a:p>
        </p:txBody>
      </p:sp>
      <p:sp>
        <p:nvSpPr>
          <p:cNvPr id="3" name="Content Placeholder 2"/>
          <p:cNvSpPr>
            <a:spLocks noGrp="1"/>
          </p:cNvSpPr>
          <p:nvPr>
            <p:ph idx="1"/>
          </p:nvPr>
        </p:nvSpPr>
        <p:spPr>
          <a:xfrm>
            <a:off x="0" y="857232"/>
            <a:ext cx="9144000" cy="5715040"/>
          </a:xfrm>
        </p:spPr>
        <p:txBody>
          <a:bodyPr>
            <a:normAutofit/>
          </a:bodyPr>
          <a:lstStyle/>
          <a:p>
            <a:pPr>
              <a:buFontTx/>
              <a:buChar char="-"/>
            </a:pPr>
            <a:r>
              <a:rPr lang="en-US" dirty="0" smtClean="0"/>
              <a:t>The author  realized findings, then analyzed them to find out the causes and reasonable solutions for each.</a:t>
            </a:r>
          </a:p>
          <a:p>
            <a:pPr>
              <a:buFontTx/>
              <a:buChar char="-"/>
            </a:pPr>
            <a:r>
              <a:rPr lang="en-US" dirty="0" smtClean="0"/>
              <a:t>Discussing some points such as variation on use of classroom activities, motivation, teachers’ role, learners’ role </a:t>
            </a:r>
            <a:r>
              <a:rPr lang="en-US" dirty="0" smtClean="0"/>
              <a:t>were </a:t>
            </a:r>
            <a:r>
              <a:rPr lang="en-US" dirty="0" smtClean="0"/>
              <a:t>reliable and relevant.</a:t>
            </a:r>
          </a:p>
          <a:p>
            <a:pPr>
              <a:buFontTx/>
              <a:buChar char="-"/>
            </a:pPr>
            <a:r>
              <a:rPr lang="en-US" dirty="0" smtClean="0"/>
              <a:t>The other authors’ viewpoints which were reported before </a:t>
            </a:r>
            <a:r>
              <a:rPr lang="en-US" dirty="0" smtClean="0"/>
              <a:t>was</a:t>
            </a:r>
            <a:r>
              <a:rPr lang="en-US" dirty="0" smtClean="0"/>
              <a:t> </a:t>
            </a:r>
            <a:r>
              <a:rPr lang="en-US" dirty="0" smtClean="0"/>
              <a:t>used to consolidate the researcher’s ideas. Ex: Al-</a:t>
            </a:r>
            <a:r>
              <a:rPr lang="en-US" dirty="0" err="1" smtClean="0"/>
              <a:t>Hosin</a:t>
            </a:r>
            <a:r>
              <a:rPr lang="en-US" dirty="0" smtClean="0"/>
              <a:t> (2014); (</a:t>
            </a:r>
            <a:r>
              <a:rPr lang="en-US" dirty="0" err="1" smtClean="0"/>
              <a:t>Mwamba</a:t>
            </a:r>
            <a:r>
              <a:rPr lang="en-US" dirty="0" smtClean="0"/>
              <a:t>, 2005); (</a:t>
            </a:r>
            <a:r>
              <a:rPr lang="en-US" dirty="0" err="1" smtClean="0"/>
              <a:t>Alharbi</a:t>
            </a:r>
            <a:r>
              <a:rPr lang="en-US" dirty="0" smtClean="0"/>
              <a:t> 2015: 108), …</a:t>
            </a:r>
          </a:p>
          <a:p>
            <a:pPr>
              <a:buNone/>
            </a:pPr>
            <a:endParaRPr lang="en-US" dirty="0" smtClean="0"/>
          </a:p>
        </p:txBody>
      </p:sp>
    </p:spTree>
    <p:extLst>
      <p:ext uri="{BB962C8B-B14F-4D97-AF65-F5344CB8AC3E}">
        <p14:creationId xmlns:p14="http://schemas.microsoft.com/office/powerpoint/2010/main" xmlns="" val="13897853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285720" y="1568785"/>
          <a:ext cx="8572561" cy="4860611"/>
        </p:xfrm>
        <a:graphic>
          <a:graphicData uri="http://schemas.openxmlformats.org/drawingml/2006/table">
            <a:tbl>
              <a:tblPr/>
              <a:tblGrid>
                <a:gridCol w="2357454"/>
                <a:gridCol w="1459674"/>
                <a:gridCol w="2653086"/>
                <a:gridCol w="2102347"/>
              </a:tblGrid>
              <a:tr h="645558">
                <a:tc gridSpan="2">
                  <a:txBody>
                    <a:bodyPr/>
                    <a:lstStyle/>
                    <a:p>
                      <a:pPr algn="ctr">
                        <a:lnSpc>
                          <a:spcPct val="115000"/>
                        </a:lnSpc>
                        <a:spcAft>
                          <a:spcPts val="0"/>
                        </a:spcAft>
                      </a:pPr>
                      <a:r>
                        <a:rPr lang="en-US" sz="2600" b="1" dirty="0">
                          <a:latin typeface="Calibri"/>
                          <a:ea typeface="MS Mincho"/>
                          <a:cs typeface="Times New Roman"/>
                        </a:rPr>
                        <a:t>Questionnaires</a:t>
                      </a:r>
                      <a:endParaRPr lang="en-US" sz="2600" dirty="0">
                        <a:latin typeface="Calibri"/>
                        <a:ea typeface="MS Mincho"/>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algn="ctr">
                        <a:lnSpc>
                          <a:spcPct val="115000"/>
                        </a:lnSpc>
                        <a:spcAft>
                          <a:spcPts val="0"/>
                        </a:spcAft>
                      </a:pPr>
                      <a:r>
                        <a:rPr lang="en-US" sz="2600" b="1" dirty="0">
                          <a:latin typeface="Calibri"/>
                          <a:ea typeface="MS Mincho"/>
                          <a:cs typeface="Times New Roman"/>
                        </a:rPr>
                        <a:t>Observation</a:t>
                      </a:r>
                      <a:endParaRPr lang="en-US" sz="2600" dirty="0">
                        <a:latin typeface="Calibri"/>
                        <a:ea typeface="MS Mincho"/>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r>
              <a:tr h="645558">
                <a:tc>
                  <a:txBody>
                    <a:bodyPr/>
                    <a:lstStyle/>
                    <a:p>
                      <a:pPr>
                        <a:lnSpc>
                          <a:spcPct val="115000"/>
                        </a:lnSpc>
                        <a:spcAft>
                          <a:spcPts val="0"/>
                        </a:spcAft>
                      </a:pPr>
                      <a:r>
                        <a:rPr lang="en-US" sz="2600">
                          <a:highlight>
                            <a:srgbClr val="FFFF00"/>
                          </a:highlight>
                          <a:latin typeface="Calibri"/>
                          <a:ea typeface="MS Mincho"/>
                          <a:cs typeface="Times New Roman"/>
                        </a:rPr>
                        <a:t>Teachers say: </a:t>
                      </a:r>
                      <a:endParaRPr lang="en-US" sz="2600">
                        <a:latin typeface="Calibri"/>
                        <a:ea typeface="MS Mincho"/>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2600">
                          <a:latin typeface="Calibri"/>
                          <a:ea typeface="MS Mincho"/>
                          <a:cs typeface="Times New Roman"/>
                        </a:rPr>
                        <a:t>students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2600" dirty="0">
                          <a:highlight>
                            <a:srgbClr val="FFFF00"/>
                          </a:highlight>
                          <a:latin typeface="Calibri"/>
                          <a:ea typeface="MS Mincho"/>
                          <a:cs typeface="Times New Roman"/>
                        </a:rPr>
                        <a:t>Teachers:</a:t>
                      </a:r>
                      <a:endParaRPr lang="en-US" sz="2600" dirty="0">
                        <a:latin typeface="Calibri"/>
                        <a:ea typeface="MS Mincho"/>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2600" dirty="0">
                          <a:highlight>
                            <a:srgbClr val="FFFF00"/>
                          </a:highlight>
                          <a:latin typeface="Calibri"/>
                          <a:ea typeface="MS Mincho"/>
                          <a:cs typeface="Times New Roman"/>
                        </a:rPr>
                        <a:t>Students:</a:t>
                      </a:r>
                      <a:endParaRPr lang="en-US" sz="2600" dirty="0">
                        <a:latin typeface="Calibri"/>
                        <a:ea typeface="MS Mincho"/>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91115">
                <a:tc>
                  <a:txBody>
                    <a:bodyPr/>
                    <a:lstStyle/>
                    <a:p>
                      <a:pPr>
                        <a:lnSpc>
                          <a:spcPct val="115000"/>
                        </a:lnSpc>
                        <a:spcAft>
                          <a:spcPts val="0"/>
                        </a:spcAft>
                      </a:pPr>
                      <a:r>
                        <a:rPr lang="en-US" sz="2600">
                          <a:latin typeface="Calibri"/>
                          <a:ea typeface="MS Mincho"/>
                          <a:cs typeface="Times New Roman"/>
                        </a:rPr>
                        <a:t>Learner-centered methods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2600">
                        <a:latin typeface="Calibri"/>
                        <a:ea typeface="MS Mincho"/>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2600" dirty="0">
                          <a:latin typeface="Calibri"/>
                          <a:ea typeface="MS Mincho"/>
                          <a:cs typeface="Times New Roman"/>
                        </a:rPr>
                        <a:t>Lecture method Explanation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2600" dirty="0">
                          <a:latin typeface="Calibri"/>
                          <a:ea typeface="MS Mincho"/>
                          <a:cs typeface="Times New Roman"/>
                        </a:rPr>
                        <a:t>Low participation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5558">
                <a:tc>
                  <a:txBody>
                    <a:bodyPr/>
                    <a:lstStyle/>
                    <a:p>
                      <a:pPr>
                        <a:lnSpc>
                          <a:spcPct val="115000"/>
                        </a:lnSpc>
                        <a:spcAft>
                          <a:spcPts val="0"/>
                        </a:spcAft>
                      </a:pPr>
                      <a:r>
                        <a:rPr lang="en-US" sz="2600">
                          <a:latin typeface="Calibri"/>
                          <a:ea typeface="MS Mincho"/>
                          <a:cs typeface="Times New Roman"/>
                        </a:rPr>
                        <a:t>Active students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2600">
                        <a:latin typeface="Calibri"/>
                        <a:ea typeface="MS Mincho"/>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2600">
                          <a:latin typeface="Calibri"/>
                          <a:ea typeface="MS Mincho"/>
                          <a:cs typeface="Times New Roman"/>
                        </a:rPr>
                        <a:t>Question and answer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2600" dirty="0">
                          <a:latin typeface="Calibri"/>
                          <a:ea typeface="MS Mincho"/>
                          <a:cs typeface="Times New Roman"/>
                        </a:rPr>
                        <a:t>passive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91115">
                <a:tc>
                  <a:txBody>
                    <a:bodyPr/>
                    <a:lstStyle/>
                    <a:p>
                      <a:pPr>
                        <a:lnSpc>
                          <a:spcPct val="115000"/>
                        </a:lnSpc>
                        <a:spcAft>
                          <a:spcPts val="0"/>
                        </a:spcAft>
                      </a:pPr>
                      <a:endParaRPr lang="en-US" sz="2600">
                        <a:latin typeface="Calibri"/>
                        <a:ea typeface="MS Mincho"/>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2600">
                        <a:latin typeface="Calibri"/>
                        <a:ea typeface="MS Mincho"/>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2600">
                          <a:latin typeface="Calibri"/>
                          <a:ea typeface="MS Mincho"/>
                          <a:cs typeface="Times New Roman"/>
                        </a:rPr>
                        <a:t>=&gt;Teacher-centered methods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2600" dirty="0">
                        <a:latin typeface="Calibri"/>
                        <a:ea typeface="MS Mincho"/>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Rectangle 4"/>
          <p:cNvSpPr/>
          <p:nvPr/>
        </p:nvSpPr>
        <p:spPr>
          <a:xfrm>
            <a:off x="428596" y="285752"/>
            <a:ext cx="8358246" cy="11429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dirty="0" smtClean="0"/>
              <a:t>Through the observation: use of classroom was not similar:  discussion &gt; oral drills</a:t>
            </a:r>
          </a:p>
          <a:p>
            <a:pPr algn="ctr"/>
            <a:endParaRPr lang="en-US" sz="2600" dirty="0"/>
          </a:p>
        </p:txBody>
      </p:sp>
    </p:spTree>
    <p:extLst>
      <p:ext uri="{BB962C8B-B14F-4D97-AF65-F5344CB8AC3E}">
        <p14:creationId xmlns:p14="http://schemas.microsoft.com/office/powerpoint/2010/main" xmlns="" val="14587235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357158" y="149611"/>
          <a:ext cx="8501122" cy="6598557"/>
        </p:xfrm>
        <a:graphic>
          <a:graphicData uri="http://schemas.openxmlformats.org/drawingml/2006/table">
            <a:tbl>
              <a:tblPr/>
              <a:tblGrid>
                <a:gridCol w="1622008"/>
                <a:gridCol w="1548469"/>
                <a:gridCol w="2013929"/>
                <a:gridCol w="1528414"/>
                <a:gridCol w="1788302"/>
              </a:tblGrid>
              <a:tr h="0">
                <a:tc gridSpan="2">
                  <a:txBody>
                    <a:bodyPr/>
                    <a:lstStyle/>
                    <a:p>
                      <a:pPr algn="ctr">
                        <a:lnSpc>
                          <a:spcPct val="115000"/>
                        </a:lnSpc>
                        <a:spcAft>
                          <a:spcPts val="0"/>
                        </a:spcAft>
                      </a:pPr>
                      <a:r>
                        <a:rPr lang="en-US" sz="1600" b="1" dirty="0">
                          <a:latin typeface="Calibri"/>
                          <a:ea typeface="MS Mincho"/>
                          <a:cs typeface="Times New Roman"/>
                        </a:rPr>
                        <a:t>CAUSES</a:t>
                      </a:r>
                      <a:endParaRPr lang="en-US" sz="1600" dirty="0">
                        <a:latin typeface="Calibri"/>
                        <a:ea typeface="MS Mincho"/>
                        <a:cs typeface="Times New Roman"/>
                      </a:endParaRP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3">
                  <a:txBody>
                    <a:bodyPr/>
                    <a:lstStyle/>
                    <a:p>
                      <a:pPr algn="ctr">
                        <a:lnSpc>
                          <a:spcPct val="115000"/>
                        </a:lnSpc>
                        <a:spcAft>
                          <a:spcPts val="0"/>
                        </a:spcAft>
                      </a:pPr>
                      <a:r>
                        <a:rPr lang="en-US" sz="1600" b="1">
                          <a:latin typeface="Calibri"/>
                          <a:ea typeface="MS Mincho"/>
                          <a:cs typeface="Times New Roman"/>
                        </a:rPr>
                        <a:t>SOLUTIONS</a:t>
                      </a:r>
                      <a:endParaRPr lang="en-US" sz="1600">
                        <a:latin typeface="Calibri"/>
                        <a:ea typeface="MS Mincho"/>
                        <a:cs typeface="Times New Roman"/>
                      </a:endParaRP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730252">
                <a:tc>
                  <a:txBody>
                    <a:bodyPr/>
                    <a:lstStyle/>
                    <a:p>
                      <a:pPr>
                        <a:lnSpc>
                          <a:spcPct val="115000"/>
                        </a:lnSpc>
                        <a:spcAft>
                          <a:spcPts val="0"/>
                        </a:spcAft>
                      </a:pPr>
                      <a:r>
                        <a:rPr lang="en-US" sz="1600" b="1" dirty="0">
                          <a:latin typeface="Calibri"/>
                          <a:ea typeface="MS Mincho"/>
                          <a:cs typeface="Times New Roman"/>
                        </a:rPr>
                        <a:t>Students</a:t>
                      </a:r>
                      <a:endParaRPr lang="en-US" sz="1600" dirty="0">
                        <a:latin typeface="Calibri"/>
                        <a:ea typeface="MS Mincho"/>
                        <a:cs typeface="Times New Roman"/>
                      </a:endParaRP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b="1">
                          <a:latin typeface="Calibri"/>
                          <a:ea typeface="MS Mincho"/>
                          <a:cs typeface="Times New Roman"/>
                        </a:rPr>
                        <a:t>Teachers </a:t>
                      </a:r>
                      <a:endParaRPr lang="en-US" sz="1600">
                        <a:latin typeface="Calibri"/>
                        <a:ea typeface="MS Mincho"/>
                        <a:cs typeface="Times New Roman"/>
                      </a:endParaRP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b="1">
                          <a:latin typeface="Calibri"/>
                          <a:ea typeface="MS Mincho"/>
                          <a:cs typeface="Times New Roman"/>
                        </a:rPr>
                        <a:t>Classroom activities</a:t>
                      </a:r>
                      <a:endParaRPr lang="en-US" sz="1600">
                        <a:latin typeface="Calibri"/>
                        <a:ea typeface="MS Mincho"/>
                        <a:cs typeface="Times New Roman"/>
                      </a:endParaRP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b="1">
                          <a:latin typeface="Calibri"/>
                          <a:ea typeface="MS Mincho"/>
                          <a:cs typeface="Times New Roman"/>
                        </a:rPr>
                        <a:t>methodology</a:t>
                      </a:r>
                      <a:endParaRPr lang="en-US" sz="1600">
                        <a:latin typeface="Calibri"/>
                        <a:ea typeface="MS Mincho"/>
                        <a:cs typeface="Times New Roman"/>
                      </a:endParaRP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b="1">
                          <a:latin typeface="Calibri"/>
                          <a:ea typeface="MS Mincho"/>
                          <a:cs typeface="Times New Roman"/>
                        </a:rPr>
                        <a:t>Classroom environment</a:t>
                      </a:r>
                      <a:endParaRPr lang="en-US" sz="1600">
                        <a:latin typeface="Calibri"/>
                        <a:ea typeface="MS Mincho"/>
                        <a:cs typeface="Times New Roman"/>
                      </a:endParaRP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25631">
                <a:tc>
                  <a:txBody>
                    <a:bodyPr/>
                    <a:lstStyle/>
                    <a:p>
                      <a:pPr>
                        <a:lnSpc>
                          <a:spcPct val="115000"/>
                        </a:lnSpc>
                        <a:spcAft>
                          <a:spcPts val="0"/>
                        </a:spcAft>
                      </a:pPr>
                      <a:r>
                        <a:rPr lang="en-US" sz="1600">
                          <a:latin typeface="Calibri"/>
                          <a:ea typeface="MS Mincho"/>
                          <a:cs typeface="Times New Roman"/>
                        </a:rPr>
                        <a:t>Passive: using mother tongue in discussion</a:t>
                      </a: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a:latin typeface="Calibri"/>
                          <a:ea typeface="MS Mincho"/>
                          <a:cs typeface="Times New Roman"/>
                        </a:rPr>
                        <a:t>Wide curriculum: using teacher-centered methodology</a:t>
                      </a: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a:latin typeface="Calibri"/>
                          <a:ea typeface="MS Mincho"/>
                          <a:cs typeface="Times New Roman"/>
                        </a:rPr>
                        <a:t>Discussion, role play, speeches, dramatization, face-to-face communication independent work</a:t>
                      </a: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a:latin typeface="Calibri"/>
                          <a:ea typeface="MS Mincho"/>
                          <a:cs typeface="Times New Roman"/>
                        </a:rPr>
                        <a:t>Learner-centered </a:t>
                      </a:r>
                    </a:p>
                    <a:p>
                      <a:pPr>
                        <a:lnSpc>
                          <a:spcPct val="115000"/>
                        </a:lnSpc>
                        <a:spcAft>
                          <a:spcPts val="0"/>
                        </a:spcAft>
                      </a:pPr>
                      <a:r>
                        <a:rPr lang="en-US" sz="1600">
                          <a:latin typeface="Calibri"/>
                          <a:ea typeface="MS Mincho"/>
                          <a:cs typeface="Times New Roman"/>
                        </a:rPr>
                        <a:t>Speaking-skill  practice</a:t>
                      </a: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a:latin typeface="Calibri"/>
                          <a:ea typeface="MS Mincho"/>
                          <a:cs typeface="Times New Roman"/>
                        </a:rPr>
                        <a:t>Exciting, creative </a:t>
                      </a: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25631">
                <a:tc>
                  <a:txBody>
                    <a:bodyPr/>
                    <a:lstStyle/>
                    <a:p>
                      <a:pPr>
                        <a:lnSpc>
                          <a:spcPct val="115000"/>
                        </a:lnSpc>
                        <a:spcAft>
                          <a:spcPts val="0"/>
                        </a:spcAft>
                      </a:pPr>
                      <a:r>
                        <a:rPr lang="en-US" sz="1600">
                          <a:latin typeface="Calibri"/>
                          <a:ea typeface="MS Mincho"/>
                          <a:cs typeface="Times New Roman"/>
                        </a:rPr>
                        <a:t> Inadequate voc. , weak sentence building skills/ grammar structures</a:t>
                      </a: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a:latin typeface="Calibri"/>
                          <a:ea typeface="MS Mincho"/>
                          <a:cs typeface="Times New Roman"/>
                        </a:rPr>
                        <a:t>Repetition drills, memorization and lecture method</a:t>
                      </a: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dirty="0">
                          <a:latin typeface="Calibri"/>
                          <a:ea typeface="MS Mincho"/>
                          <a:cs typeface="Times New Roman"/>
                        </a:rPr>
                        <a:t>Pair work, group work, interviews</a:t>
                      </a: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a:latin typeface="Calibri"/>
                          <a:ea typeface="MS Mincho"/>
                          <a:cs typeface="Times New Roman"/>
                        </a:rPr>
                        <a:t>Employing various techniques </a:t>
                      </a: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a:latin typeface="Calibri"/>
                          <a:ea typeface="MS Mincho"/>
                          <a:cs typeface="Times New Roman"/>
                        </a:rPr>
                        <a:t>Challenging students, catering for diversity in students’ learning styles</a:t>
                      </a: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95379">
                <a:tc>
                  <a:txBody>
                    <a:bodyPr/>
                    <a:lstStyle/>
                    <a:p>
                      <a:pPr>
                        <a:lnSpc>
                          <a:spcPct val="115000"/>
                        </a:lnSpc>
                        <a:spcAft>
                          <a:spcPts val="0"/>
                        </a:spcAft>
                      </a:pPr>
                      <a:r>
                        <a:rPr lang="en-US" sz="1600">
                          <a:latin typeface="Calibri"/>
                          <a:ea typeface="MS Mincho"/>
                          <a:cs typeface="Times New Roman"/>
                        </a:rPr>
                        <a:t>Fear of making mistakes </a:t>
                      </a:r>
                    </a:p>
                    <a:p>
                      <a:pPr>
                        <a:lnSpc>
                          <a:spcPct val="115000"/>
                        </a:lnSpc>
                        <a:spcAft>
                          <a:spcPts val="0"/>
                        </a:spcAft>
                      </a:pPr>
                      <a:r>
                        <a:rPr lang="en-US" sz="1600">
                          <a:latin typeface="Calibri"/>
                          <a:ea typeface="MS Mincho"/>
                          <a:cs typeface="Times New Roman"/>
                        </a:rPr>
                        <a:t>Cultural factors</a:t>
                      </a: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a:latin typeface="Calibri"/>
                          <a:ea typeface="MS Mincho"/>
                          <a:cs typeface="Times New Roman"/>
                        </a:rPr>
                        <a:t>Being unable to implement CLT </a:t>
                      </a: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gridSpan="3">
                  <a:txBody>
                    <a:bodyPr/>
                    <a:lstStyle/>
                    <a:p>
                      <a:pPr>
                        <a:lnSpc>
                          <a:spcPct val="115000"/>
                        </a:lnSpc>
                        <a:spcAft>
                          <a:spcPts val="0"/>
                        </a:spcAft>
                      </a:pPr>
                      <a:r>
                        <a:rPr lang="en-US" sz="1600" b="1" dirty="0">
                          <a:latin typeface="Calibri"/>
                          <a:ea typeface="MS Mincho"/>
                          <a:cs typeface="Times New Roman"/>
                        </a:rPr>
                        <a:t>Teachers </a:t>
                      </a:r>
                      <a:r>
                        <a:rPr lang="en-US" sz="1600" dirty="0">
                          <a:latin typeface="Calibri"/>
                          <a:ea typeface="MS Mincho"/>
                          <a:cs typeface="Times New Roman"/>
                        </a:rPr>
                        <a:t>cognize learners’ cultural backgrounds so as to identify the most effective EFL speaking strategies and implement them according to learners’ need. =&gt;</a:t>
                      </a:r>
                      <a:r>
                        <a:rPr lang="en-US" sz="1600" b="1" dirty="0">
                          <a:latin typeface="Calibri"/>
                          <a:ea typeface="MS Mincho"/>
                          <a:cs typeface="Times New Roman"/>
                        </a:rPr>
                        <a:t>facilitators</a:t>
                      </a:r>
                      <a:endParaRPr lang="en-US" sz="1600" dirty="0">
                        <a:latin typeface="Calibri"/>
                        <a:ea typeface="MS Mincho"/>
                        <a:cs typeface="Times New Roman"/>
                      </a:endParaRPr>
                    </a:p>
                    <a:p>
                      <a:pPr>
                        <a:lnSpc>
                          <a:spcPct val="115000"/>
                        </a:lnSpc>
                        <a:spcAft>
                          <a:spcPts val="0"/>
                        </a:spcAft>
                      </a:pPr>
                      <a:r>
                        <a:rPr lang="en-US" sz="1600" b="1" dirty="0">
                          <a:latin typeface="Calibri"/>
                          <a:ea typeface="MS Mincho"/>
                          <a:cs typeface="Times New Roman"/>
                        </a:rPr>
                        <a:t>Both teachers and students</a:t>
                      </a:r>
                      <a:r>
                        <a:rPr lang="en-US" sz="1600" dirty="0">
                          <a:latin typeface="Calibri"/>
                          <a:ea typeface="MS Mincho"/>
                          <a:cs typeface="Times New Roman"/>
                        </a:rPr>
                        <a:t> engage in learner –centered strategies.</a:t>
                      </a: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hMerge="1">
                  <a:txBody>
                    <a:bodyPr/>
                    <a:lstStyle/>
                    <a:p>
                      <a:endParaRPr lang="en-US"/>
                    </a:p>
                  </a:txBody>
                  <a:tcPr/>
                </a:tc>
                <a:tc rowSpan="2" hMerge="1">
                  <a:txBody>
                    <a:bodyPr/>
                    <a:lstStyle/>
                    <a:p>
                      <a:endParaRPr lang="en-US"/>
                    </a:p>
                  </a:txBody>
                  <a:tcPr/>
                </a:tc>
              </a:tr>
              <a:tr h="730252">
                <a:tc>
                  <a:txBody>
                    <a:bodyPr/>
                    <a:lstStyle/>
                    <a:p>
                      <a:pPr>
                        <a:lnSpc>
                          <a:spcPct val="115000"/>
                        </a:lnSpc>
                        <a:spcAft>
                          <a:spcPts val="0"/>
                        </a:spcAft>
                      </a:pPr>
                      <a:r>
                        <a:rPr lang="en-US" sz="1600">
                          <a:latin typeface="Calibri"/>
                          <a:ea typeface="MS Mincho"/>
                          <a:cs typeface="Times New Roman"/>
                        </a:rPr>
                        <a:t>=&gt;keeping quiet</a:t>
                      </a:r>
                    </a:p>
                    <a:p>
                      <a:pPr>
                        <a:lnSpc>
                          <a:spcPct val="115000"/>
                        </a:lnSpc>
                        <a:spcAft>
                          <a:spcPts val="0"/>
                        </a:spcAft>
                      </a:pPr>
                      <a:r>
                        <a:rPr lang="en-US" sz="1600">
                          <a:latin typeface="Calibri"/>
                          <a:ea typeface="MS Mincho"/>
                          <a:cs typeface="Times New Roman"/>
                        </a:rPr>
                        <a:t>Passive learners</a:t>
                      </a: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dirty="0">
                          <a:latin typeface="Calibri"/>
                          <a:ea typeface="MS Mincho"/>
                          <a:cs typeface="Times New Roman"/>
                        </a:rPr>
                        <a:t>=&gt;boring stressful classroom</a:t>
                      </a:r>
                    </a:p>
                  </a:txBody>
                  <a:tcPr marL="64717" marR="647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r>
            </a:tbl>
          </a:graphicData>
        </a:graphic>
      </p:graphicFrame>
    </p:spTree>
    <p:extLst>
      <p:ext uri="{BB962C8B-B14F-4D97-AF65-F5344CB8AC3E}">
        <p14:creationId xmlns:p14="http://schemas.microsoft.com/office/powerpoint/2010/main" xmlns="" val="41133450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714380"/>
          </a:xfrm>
        </p:spPr>
        <p:txBody>
          <a:bodyPr>
            <a:normAutofit fontScale="90000"/>
          </a:bodyPr>
          <a:lstStyle/>
          <a:p>
            <a:r>
              <a:rPr lang="en-US" dirty="0" smtClean="0"/>
              <a:t>Other </a:t>
            </a:r>
            <a:r>
              <a:rPr lang="en-US" dirty="0" smtClean="0"/>
              <a:t>discussions</a:t>
            </a:r>
            <a:endParaRPr lang="en-US" dirty="0"/>
          </a:p>
        </p:txBody>
      </p:sp>
      <p:sp>
        <p:nvSpPr>
          <p:cNvPr id="3" name="Content Placeholder 2"/>
          <p:cNvSpPr>
            <a:spLocks noGrp="1"/>
          </p:cNvSpPr>
          <p:nvPr>
            <p:ph idx="1"/>
          </p:nvPr>
        </p:nvSpPr>
        <p:spPr>
          <a:xfrm>
            <a:off x="0" y="642918"/>
            <a:ext cx="9144000" cy="6215082"/>
          </a:xfrm>
        </p:spPr>
        <p:txBody>
          <a:bodyPr>
            <a:normAutofit fontScale="92500" lnSpcReduction="10000"/>
          </a:bodyPr>
          <a:lstStyle/>
          <a:p>
            <a:pPr>
              <a:buNone/>
            </a:pPr>
            <a:r>
              <a:rPr lang="en-US" sz="2800" dirty="0" smtClean="0"/>
              <a:t>The author  </a:t>
            </a:r>
            <a:r>
              <a:rPr lang="en-US" sz="2800" dirty="0" smtClean="0"/>
              <a:t>confirmed </a:t>
            </a:r>
            <a:r>
              <a:rPr lang="en-US" sz="2800" dirty="0" smtClean="0"/>
              <a:t>that </a:t>
            </a:r>
            <a:r>
              <a:rPr lang="en-US" sz="2800" dirty="0" smtClean="0"/>
              <a:t>motivation </a:t>
            </a:r>
            <a:r>
              <a:rPr lang="en-US" sz="2800" dirty="0" smtClean="0"/>
              <a:t>was </a:t>
            </a:r>
            <a:r>
              <a:rPr lang="en-US" sz="2800" dirty="0" smtClean="0"/>
              <a:t>an </a:t>
            </a:r>
            <a:r>
              <a:rPr lang="en-US" sz="2800" dirty="0" smtClean="0"/>
              <a:t>important factor which </a:t>
            </a:r>
            <a:r>
              <a:rPr lang="en-US" sz="2800" dirty="0" smtClean="0"/>
              <a:t>determined </a:t>
            </a:r>
            <a:r>
              <a:rPr lang="en-US" sz="2800" dirty="0" smtClean="0"/>
              <a:t>the rate at which learners undertake the activities.” </a:t>
            </a:r>
          </a:p>
          <a:p>
            <a:pPr>
              <a:buNone/>
            </a:pPr>
            <a:r>
              <a:rPr lang="en-US" sz="2800" dirty="0" smtClean="0"/>
              <a:t>However, he </a:t>
            </a:r>
            <a:r>
              <a:rPr lang="en-US" sz="2800" dirty="0" smtClean="0"/>
              <a:t>did </a:t>
            </a:r>
            <a:r>
              <a:rPr lang="en-US" sz="2800" dirty="0" smtClean="0"/>
              <a:t>not give his own points about </a:t>
            </a:r>
            <a:r>
              <a:rPr lang="en-US" sz="2800" dirty="0" smtClean="0"/>
              <a:t>teachers</a:t>
            </a:r>
            <a:r>
              <a:rPr lang="en-US" sz="2800" dirty="0" smtClean="0"/>
              <a:t>’ </a:t>
            </a:r>
            <a:r>
              <a:rPr lang="en-US" sz="2800" dirty="0" smtClean="0"/>
              <a:t>role</a:t>
            </a:r>
            <a:r>
              <a:rPr lang="en-US" sz="2800" dirty="0" smtClean="0"/>
              <a:t>.</a:t>
            </a:r>
            <a:r>
              <a:rPr lang="en-US" sz="2800" dirty="0" smtClean="0"/>
              <a:t>  </a:t>
            </a:r>
            <a:r>
              <a:rPr lang="en-US" sz="2800" dirty="0" smtClean="0"/>
              <a:t>To demonstrate his views, the author borrowed other researchers’ opinions.</a:t>
            </a:r>
          </a:p>
          <a:p>
            <a:pPr>
              <a:buNone/>
            </a:pPr>
            <a:r>
              <a:rPr lang="en-US" sz="2800" dirty="0" smtClean="0"/>
              <a:t>Learners</a:t>
            </a:r>
            <a:r>
              <a:rPr lang="en-US" sz="2800" dirty="0" smtClean="0"/>
              <a:t>’ </a:t>
            </a:r>
            <a:r>
              <a:rPr lang="en-US" sz="2800" dirty="0" smtClean="0"/>
              <a:t>role was </a:t>
            </a:r>
            <a:r>
              <a:rPr lang="en-US" sz="2800" dirty="0" smtClean="0"/>
              <a:t>determined that </a:t>
            </a:r>
            <a:r>
              <a:rPr lang="en-US" sz="2800" dirty="0" smtClean="0"/>
              <a:t>“learners </a:t>
            </a:r>
            <a:r>
              <a:rPr lang="en-US" sz="2800" dirty="0" smtClean="0"/>
              <a:t>also lay an important role in speaking skills lesson. First, students should be ready to interact with the curriculum being provided. The learners then develop long-term self motivation and determination </a:t>
            </a:r>
            <a:r>
              <a:rPr lang="en-US" sz="2800" dirty="0" smtClean="0"/>
              <a:t>which </a:t>
            </a:r>
            <a:r>
              <a:rPr lang="en-US" sz="2800" dirty="0" smtClean="0"/>
              <a:t>will enable them to put more effort by participating actively in classroom activities and speaking in English outside the classroom.” </a:t>
            </a:r>
            <a:endParaRPr lang="en-US" sz="2800" dirty="0" smtClean="0"/>
          </a:p>
          <a:p>
            <a:pPr>
              <a:buNone/>
            </a:pPr>
            <a:r>
              <a:rPr lang="en-US" sz="2800" dirty="0" smtClean="0"/>
              <a:t>Causes, effects, and solutions were clear. Readers who are teachers  can apply the solutions to their lessons today. </a:t>
            </a:r>
          </a:p>
          <a:p>
            <a:pPr>
              <a:buNone/>
            </a:pPr>
            <a:endParaRPr lang="en-US" sz="2800" dirty="0" smtClean="0"/>
          </a:p>
          <a:p>
            <a:pPr>
              <a:buNone/>
            </a:pPr>
            <a:endParaRPr lang="en-US" dirty="0" smtClean="0"/>
          </a:p>
          <a:p>
            <a:pPr>
              <a:buNone/>
            </a:pPr>
            <a:endParaRPr lang="en-US" dirty="0" smtClean="0"/>
          </a:p>
          <a:p>
            <a:pPr>
              <a:buNone/>
            </a:pPr>
            <a:endParaRPr lang="en-US" dirty="0"/>
          </a:p>
        </p:txBody>
      </p:sp>
    </p:spTree>
    <p:extLst>
      <p:ext uri="{BB962C8B-B14F-4D97-AF65-F5344CB8AC3E}">
        <p14:creationId xmlns:p14="http://schemas.microsoft.com/office/powerpoint/2010/main" xmlns="" val="38083074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 y="142756"/>
            <a:ext cx="8839200" cy="6771084"/>
          </a:xfrm>
          <a:prstGeom prst="rect">
            <a:avLst/>
          </a:prstGeom>
        </p:spPr>
        <p:txBody>
          <a:bodyPr wrap="square">
            <a:spAutoFit/>
          </a:bodyPr>
          <a:lstStyle/>
          <a:p>
            <a:pPr algn="ctr"/>
            <a:r>
              <a:rPr lang="en-US" sz="3600" b="1" dirty="0"/>
              <a:t>Conclusion</a:t>
            </a:r>
          </a:p>
          <a:p>
            <a:r>
              <a:rPr lang="en-US" b="1" dirty="0"/>
              <a:t>Reaffirm an argument: </a:t>
            </a:r>
          </a:p>
          <a:p>
            <a:r>
              <a:rPr lang="en-US" sz="1400" dirty="0"/>
              <a:t>First, all the classroom activities including discussion, dialogues, drama, oral narratives, songs, tongue twisters, debate, poem recitation, story-telling and role play were used during lessons but with different frequencies</a:t>
            </a:r>
            <a:r>
              <a:rPr lang="en-US" sz="1400" dirty="0" smtClean="0"/>
              <a:t>.</a:t>
            </a:r>
            <a:endParaRPr lang="en-US" sz="1400" dirty="0"/>
          </a:p>
          <a:p>
            <a:r>
              <a:rPr lang="en-US" sz="1400" dirty="0"/>
              <a:t>Two, code switching to use Kiswahili or Sheng by students was a problem in certain class group discussions which could hamper learning of the target </a:t>
            </a:r>
            <a:r>
              <a:rPr lang="en-US" sz="1400" dirty="0" err="1" smtClean="0"/>
              <a:t>language.Three</a:t>
            </a:r>
            <a:r>
              <a:rPr lang="en-US" sz="1400" dirty="0"/>
              <a:t>, teachers prefer teaching classroom activities singly not </a:t>
            </a:r>
            <a:r>
              <a:rPr lang="en-US" sz="1400" dirty="0" err="1"/>
              <a:t>integratively</a:t>
            </a:r>
            <a:r>
              <a:rPr lang="en-US" sz="1400" dirty="0" smtClean="0"/>
              <a:t>.</a:t>
            </a:r>
          </a:p>
          <a:p>
            <a:endParaRPr lang="en-US" sz="1400" dirty="0"/>
          </a:p>
          <a:p>
            <a:r>
              <a:rPr lang="en-US" b="1" dirty="0"/>
              <a:t>Reassert implications: </a:t>
            </a:r>
          </a:p>
          <a:p>
            <a:r>
              <a:rPr lang="en-US" sz="1400" dirty="0"/>
              <a:t>Discussion was used more across schools than oral drills. This could bring imbalance in the contribution of these classroom activities to the </a:t>
            </a:r>
            <a:r>
              <a:rPr lang="en-US" sz="1400" dirty="0" smtClean="0"/>
              <a:t>learner</a:t>
            </a:r>
            <a:endParaRPr lang="en-US" sz="1400" dirty="0"/>
          </a:p>
          <a:p>
            <a:r>
              <a:rPr lang="en-US" sz="1400" dirty="0" smtClean="0"/>
              <a:t>Teachers </a:t>
            </a:r>
            <a:r>
              <a:rPr lang="en-US" sz="1400" dirty="0"/>
              <a:t>should </a:t>
            </a:r>
            <a:r>
              <a:rPr lang="en-US" sz="1400" dirty="0" err="1"/>
              <a:t>endeavour</a:t>
            </a:r>
            <a:r>
              <a:rPr lang="en-US" sz="1400" dirty="0"/>
              <a:t> to teach using the target language (vocabulary, grammar, difficult concept which will encourage their learners to speak using the target language. The students should also be made to know the importance of attaining communicative competence in English language for instance job interviews, attainment of decent jobs and positive attitudes towards English language</a:t>
            </a:r>
            <a:r>
              <a:rPr lang="en-US" sz="1400" dirty="0" smtClean="0"/>
              <a:t>.</a:t>
            </a:r>
            <a:endParaRPr lang="en-US" sz="1400" dirty="0"/>
          </a:p>
          <a:p>
            <a:r>
              <a:rPr lang="en-US" sz="1400" dirty="0"/>
              <a:t>Teachers underrate the contribution of interaction with native speakers which is a key pillar in motivation of students.</a:t>
            </a:r>
          </a:p>
          <a:p>
            <a:r>
              <a:rPr lang="en-US" b="1" dirty="0"/>
              <a:t>Recommendations</a:t>
            </a:r>
          </a:p>
          <a:p>
            <a:r>
              <a:rPr lang="en-US" sz="1400" dirty="0"/>
              <a:t>First, teachers to discuss the importance of learning English language in national/international arena to motivate their learners to put a concerted effort in achieving communicative competence. </a:t>
            </a:r>
            <a:r>
              <a:rPr lang="en-US" sz="1400" dirty="0" smtClean="0"/>
              <a:t>Two</a:t>
            </a:r>
            <a:r>
              <a:rPr lang="en-US" sz="1400" dirty="0"/>
              <a:t>, the curriculum design and teaching approaches should acknowledge cultural diversity and learning styles of learners in order to respond to the students’ needs. Three, teachers should speak using target language in the classroom frequently in order to expose students more to English language and to encourage them to use English in the classroom discourse (Tuan and Mai, 2015) . In addition, for learners to improve their speaking skills, they should speak using target language when undertaking classroom tasks and outside classroom, speak English at home with classmates, should be made to understand why it is important to acquire speaking skills, join speaking club</a:t>
            </a:r>
          </a:p>
          <a:p>
            <a:r>
              <a:rPr lang="en-US" b="1" dirty="0"/>
              <a:t>Suggested further research </a:t>
            </a:r>
            <a:endParaRPr lang="en-US" b="1" dirty="0" smtClean="0"/>
          </a:p>
          <a:p>
            <a:r>
              <a:rPr lang="en-US" dirty="0" smtClean="0"/>
              <a:t>i</a:t>
            </a:r>
            <a:r>
              <a:rPr lang="en-US" sz="1400" dirty="0"/>
              <a:t>) The reasons for the low communicative competence of secondary school graduates. ii) It is not apparent in this study why teachers find it difficult to integrate several classroom activities to achieve the set objectives in speaking skills lessons.</a:t>
            </a:r>
          </a:p>
        </p:txBody>
      </p:sp>
    </p:spTree>
    <p:extLst>
      <p:ext uri="{BB962C8B-B14F-4D97-AF65-F5344CB8AC3E}">
        <p14:creationId xmlns:p14="http://schemas.microsoft.com/office/powerpoint/2010/main" xmlns="" val="4732554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3400" y="457200"/>
            <a:ext cx="4084580" cy="584775"/>
          </a:xfrm>
          <a:prstGeom prst="rect">
            <a:avLst/>
          </a:prstGeom>
        </p:spPr>
        <p:txBody>
          <a:bodyPr wrap="none">
            <a:spAutoFit/>
          </a:bodyPr>
          <a:lstStyle/>
          <a:p>
            <a:r>
              <a:rPr lang="en-US" sz="3200" b="1" dirty="0"/>
              <a:t>Reference list</a:t>
            </a:r>
            <a:r>
              <a:rPr lang="en-US" dirty="0"/>
              <a:t>: </a:t>
            </a:r>
            <a:r>
              <a:rPr lang="en-US" dirty="0" smtClean="0"/>
              <a:t> Using </a:t>
            </a:r>
            <a:r>
              <a:rPr lang="en-US" dirty="0" err="1"/>
              <a:t>APA</a:t>
            </a:r>
            <a:r>
              <a:rPr lang="en-US" dirty="0"/>
              <a:t> style</a:t>
            </a:r>
          </a:p>
        </p:txBody>
      </p:sp>
      <p:sp>
        <p:nvSpPr>
          <p:cNvPr id="6" name="Rectangle 5"/>
          <p:cNvSpPr/>
          <p:nvPr/>
        </p:nvSpPr>
        <p:spPr>
          <a:xfrm>
            <a:off x="533400" y="1219200"/>
            <a:ext cx="8153400" cy="3847207"/>
          </a:xfrm>
          <a:prstGeom prst="rect">
            <a:avLst/>
          </a:prstGeom>
        </p:spPr>
        <p:txBody>
          <a:bodyPr wrap="square">
            <a:spAutoFit/>
          </a:bodyPr>
          <a:lstStyle/>
          <a:p>
            <a:r>
              <a:rPr lang="en-US" sz="2800" b="1" dirty="0"/>
              <a:t>Notation:</a:t>
            </a:r>
          </a:p>
          <a:p>
            <a:r>
              <a:rPr lang="en-US" b="1" dirty="0"/>
              <a:t>At the beginning</a:t>
            </a:r>
            <a:r>
              <a:rPr lang="en-US" dirty="0"/>
              <a:t>: A study done in Spain by Alonso (2014) found that teachers do not invite native speakers of English to interact with learners. A study done by Wu (2006) in Talley and </a:t>
            </a:r>
            <a:r>
              <a:rPr lang="en-US" dirty="0" err="1"/>
              <a:t>Hui</a:t>
            </a:r>
            <a:r>
              <a:rPr lang="en-US" dirty="0"/>
              <a:t>-ling (2014) indicated that </a:t>
            </a:r>
            <a:r>
              <a:rPr lang="en-US" dirty="0" err="1"/>
              <a:t>EFL</a:t>
            </a:r>
            <a:r>
              <a:rPr lang="en-US" dirty="0"/>
              <a:t> learners often lack exposure to native speaker models for their linguistic input because they have been exposed to non native models and are also non-native in host culture</a:t>
            </a:r>
            <a:r>
              <a:rPr lang="en-US" dirty="0" smtClean="0"/>
              <a:t>.</a:t>
            </a:r>
          </a:p>
          <a:p>
            <a:endParaRPr lang="en-US" dirty="0"/>
          </a:p>
          <a:p>
            <a:r>
              <a:rPr lang="en-US" b="1" dirty="0"/>
              <a:t>At the end: </a:t>
            </a:r>
            <a:r>
              <a:rPr lang="en-US" dirty="0"/>
              <a:t>In Kenya English is taught as a second language, it has been given a high status than native languages by the Government due to its status as a national and international language (</a:t>
            </a:r>
            <a:r>
              <a:rPr lang="en-US" dirty="0" err="1"/>
              <a:t>Chesang</a:t>
            </a:r>
            <a:r>
              <a:rPr lang="en-US" dirty="0"/>
              <a:t>, 2005). It is used in all government communications, compulsory subject in educational system hence taught from standard one to university and a language for instruction from standard four to university (</a:t>
            </a:r>
            <a:r>
              <a:rPr lang="en-US" dirty="0" err="1"/>
              <a:t>Ongondo</a:t>
            </a:r>
            <a:r>
              <a:rPr lang="en-US" dirty="0"/>
              <a:t>, 2009; </a:t>
            </a:r>
            <a:r>
              <a:rPr lang="en-US" dirty="0" err="1"/>
              <a:t>Sewe</a:t>
            </a:r>
            <a:r>
              <a:rPr lang="en-US" dirty="0"/>
              <a:t>, 2009)</a:t>
            </a:r>
          </a:p>
        </p:txBody>
      </p:sp>
      <p:sp>
        <p:nvSpPr>
          <p:cNvPr id="7" name="Rectangle 6"/>
          <p:cNvSpPr/>
          <p:nvPr/>
        </p:nvSpPr>
        <p:spPr>
          <a:xfrm>
            <a:off x="533400" y="5124379"/>
            <a:ext cx="4572000" cy="1692771"/>
          </a:xfrm>
          <a:prstGeom prst="rect">
            <a:avLst/>
          </a:prstGeom>
        </p:spPr>
        <p:txBody>
          <a:bodyPr>
            <a:spAutoFit/>
          </a:bodyPr>
          <a:lstStyle/>
          <a:p>
            <a:r>
              <a:rPr lang="en-US" sz="3200" b="1" dirty="0"/>
              <a:t>In-text Citation: </a:t>
            </a:r>
            <a:r>
              <a:rPr lang="en-US" dirty="0"/>
              <a:t>Using </a:t>
            </a:r>
            <a:r>
              <a:rPr lang="en-US" dirty="0" err="1"/>
              <a:t>APA</a:t>
            </a:r>
            <a:r>
              <a:rPr lang="en-US" dirty="0"/>
              <a:t> style </a:t>
            </a:r>
          </a:p>
          <a:p>
            <a:r>
              <a:rPr lang="en-US" dirty="0"/>
              <a:t>-One author with one work: (</a:t>
            </a:r>
            <a:r>
              <a:rPr lang="en-US" dirty="0" err="1"/>
              <a:t>Chesang</a:t>
            </a:r>
            <a:r>
              <a:rPr lang="en-US" dirty="0"/>
              <a:t>, 2005)</a:t>
            </a:r>
          </a:p>
          <a:p>
            <a:r>
              <a:rPr lang="en-US" dirty="0"/>
              <a:t>-Two author with one work : (</a:t>
            </a:r>
            <a:r>
              <a:rPr lang="en-US" dirty="0" err="1"/>
              <a:t>Kembo</a:t>
            </a:r>
            <a:r>
              <a:rPr lang="en-US" dirty="0"/>
              <a:t> and </a:t>
            </a:r>
            <a:r>
              <a:rPr lang="en-US" dirty="0" err="1"/>
              <a:t>Ogechi</a:t>
            </a:r>
            <a:r>
              <a:rPr lang="en-US" dirty="0"/>
              <a:t>, 2009)</a:t>
            </a:r>
          </a:p>
          <a:p>
            <a:r>
              <a:rPr lang="en-US" dirty="0"/>
              <a:t>-….</a:t>
            </a:r>
          </a:p>
        </p:txBody>
      </p:sp>
    </p:spTree>
    <p:extLst>
      <p:ext uri="{BB962C8B-B14F-4D97-AF65-F5344CB8AC3E}">
        <p14:creationId xmlns:p14="http://schemas.microsoft.com/office/powerpoint/2010/main" xmlns="" val="29347372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95600" y="0"/>
            <a:ext cx="3426900" cy="769441"/>
          </a:xfrm>
          <a:prstGeom prst="rect">
            <a:avLst/>
          </a:prstGeom>
        </p:spPr>
        <p:txBody>
          <a:bodyPr wrap="none">
            <a:spAutoFit/>
          </a:bodyPr>
          <a:lstStyle/>
          <a:p>
            <a:r>
              <a:rPr lang="en-US" sz="4400" b="1" dirty="0" smtClean="0">
                <a:solidFill>
                  <a:schemeClr val="accent1">
                    <a:lumMod val="75000"/>
                  </a:schemeClr>
                </a:solidFill>
              </a:rPr>
              <a:t>Article review</a:t>
            </a:r>
            <a:endParaRPr lang="en-US" sz="4400" b="1" dirty="0">
              <a:solidFill>
                <a:schemeClr val="accent1">
                  <a:lumMod val="75000"/>
                </a:schemeClr>
              </a:solidFill>
            </a:endParaRPr>
          </a:p>
        </p:txBody>
      </p:sp>
      <p:sp>
        <p:nvSpPr>
          <p:cNvPr id="5" name="Rectangle 4"/>
          <p:cNvSpPr/>
          <p:nvPr/>
        </p:nvSpPr>
        <p:spPr>
          <a:xfrm>
            <a:off x="304800" y="533400"/>
            <a:ext cx="1971694" cy="523220"/>
          </a:xfrm>
          <a:prstGeom prst="rect">
            <a:avLst/>
          </a:prstGeom>
        </p:spPr>
        <p:txBody>
          <a:bodyPr wrap="none">
            <a:spAutoFit/>
          </a:bodyPr>
          <a:lstStyle/>
          <a:p>
            <a:r>
              <a:rPr lang="en-US" sz="2800" b="1" dirty="0" smtClean="0"/>
              <a:t>1. Overview</a:t>
            </a:r>
            <a:endParaRPr lang="en-US" sz="2800" b="1" dirty="0"/>
          </a:p>
        </p:txBody>
      </p:sp>
      <p:sp>
        <p:nvSpPr>
          <p:cNvPr id="6" name="Rectangle 5"/>
          <p:cNvSpPr/>
          <p:nvPr/>
        </p:nvSpPr>
        <p:spPr>
          <a:xfrm>
            <a:off x="762000" y="990600"/>
            <a:ext cx="7772400" cy="4524315"/>
          </a:xfrm>
          <a:prstGeom prst="rect">
            <a:avLst/>
          </a:prstGeom>
        </p:spPr>
        <p:txBody>
          <a:bodyPr wrap="square">
            <a:spAutoFit/>
          </a:bodyPr>
          <a:lstStyle/>
          <a:p>
            <a:r>
              <a:rPr lang="en-US" dirty="0" smtClean="0">
                <a:latin typeface="Times New Roman" pitchFamily="18" charset="0"/>
                <a:cs typeface="Times New Roman" pitchFamily="18" charset="0"/>
              </a:rPr>
              <a:t>The article is about finding out the classroom activities used by teachers to promote learners’ active participation in speaking skills lessons in eight secondary schools in </a:t>
            </a:r>
            <a:r>
              <a:rPr lang="en-US" dirty="0" err="1" smtClean="0">
                <a:latin typeface="Times New Roman" pitchFamily="18" charset="0"/>
                <a:cs typeface="Times New Roman" pitchFamily="18" charset="0"/>
              </a:rPr>
              <a:t>Eldoret</a:t>
            </a:r>
            <a:r>
              <a:rPr lang="en-US" dirty="0" smtClean="0">
                <a:latin typeface="Times New Roman" pitchFamily="18" charset="0"/>
                <a:cs typeface="Times New Roman" pitchFamily="18" charset="0"/>
              </a:rPr>
              <a:t> Municipality, Kenya.</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The study was conducted mixed methods design and simple random sampling to select schools, students and English language teachers from National, Provincial and District schools in Kenya.</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The data were collected by using questionnaires administered to teachers and students, direct observation during speaking skills lessons in Form three classrooms.</a:t>
            </a:r>
          </a:p>
          <a:p>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r>
              <a:rPr lang="en-US" dirty="0" smtClean="0">
                <a:latin typeface="Times New Roman" pitchFamily="18" charset="0"/>
                <a:cs typeface="Times New Roman" pitchFamily="18" charset="0"/>
              </a:rPr>
              <a:t>The results was variation in use of classroom activities.</a:t>
            </a:r>
          </a:p>
          <a:p>
            <a:r>
              <a:rPr lang="en-US" dirty="0" smtClean="0">
                <a:latin typeface="Times New Roman" pitchFamily="18" charset="0"/>
                <a:cs typeface="Times New Roman" pitchFamily="18" charset="0"/>
              </a:rPr>
              <a:t>According to the reading, the author has summarized the key issues including the strategy taken in the study. The main findings would also be presented in this abstract. </a:t>
            </a:r>
          </a:p>
        </p:txBody>
      </p:sp>
      <p:sp>
        <p:nvSpPr>
          <p:cNvPr id="7" name="Rectangle 6"/>
          <p:cNvSpPr/>
          <p:nvPr/>
        </p:nvSpPr>
        <p:spPr>
          <a:xfrm>
            <a:off x="762000" y="5562600"/>
            <a:ext cx="8049492" cy="1200329"/>
          </a:xfrm>
          <a:prstGeom prst="rect">
            <a:avLst/>
          </a:prstGeom>
        </p:spPr>
        <p:txBody>
          <a:bodyPr wrap="square">
            <a:spAutoFit/>
          </a:bodyPr>
          <a:lstStyle/>
          <a:p>
            <a:r>
              <a:rPr lang="en-US" dirty="0" smtClean="0">
                <a:latin typeface="Times New Roman" pitchFamily="18" charset="0"/>
                <a:cs typeface="Times New Roman" pitchFamily="18" charset="0"/>
              </a:rPr>
              <a:t>The author has shown that the importance of one attaining communicative competence in English language in Kenyan Education system cannot be overemphasized by presenting the past research. Some factors that influence learning of speaking skills. </a:t>
            </a:r>
            <a:endParaRPr lang="en-US" dirty="0"/>
          </a:p>
        </p:txBody>
      </p:sp>
    </p:spTree>
    <p:extLst>
      <p:ext uri="{BB962C8B-B14F-4D97-AF65-F5344CB8AC3E}">
        <p14:creationId xmlns:p14="http://schemas.microsoft.com/office/powerpoint/2010/main" xmlns="" val="21255375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09600" y="76200"/>
            <a:ext cx="8077200" cy="5078313"/>
          </a:xfrm>
          <a:prstGeom prst="rect">
            <a:avLst/>
          </a:prstGeom>
        </p:spPr>
        <p:txBody>
          <a:bodyPr wrap="square">
            <a:spAutoFit/>
          </a:bodyPr>
          <a:lstStyle/>
          <a:p>
            <a:r>
              <a:rPr lang="en-US" dirty="0" smtClean="0">
                <a:latin typeface="Times New Roman" pitchFamily="18" charset="0"/>
                <a:cs typeface="Times New Roman" pitchFamily="18" charset="0"/>
              </a:rPr>
              <a:t>The author want to accomplish that find out problem of poor spoken English language as a result of various reasons advanced by scholars such as: lack of assessment of speaking skills, students have no motivation to express themselves and others.  And the specific objectives were to enhance learners such as: attentive listening for comprehension, correct inference, interpretation and appropriate response from spoken discourse, fluency and confidence in speaking in a variety of contexts, and others. </a:t>
            </a:r>
          </a:p>
          <a:p>
            <a:endParaRPr lang="en-US" sz="2400" dirty="0">
              <a:latin typeface="Times New Roman" pitchFamily="18" charset="0"/>
              <a:cs typeface="Times New Roman" pitchFamily="18" charset="0"/>
            </a:endParaRPr>
          </a:p>
          <a:p>
            <a:r>
              <a:rPr lang="en-US" dirty="0" smtClean="0">
                <a:latin typeface="Times New Roman" pitchFamily="18" charset="0"/>
                <a:cs typeface="Times New Roman" pitchFamily="18" charset="0"/>
              </a:rPr>
              <a:t>The next problem is English language syllabus should ensure that learners are equipped with comprehensive language usage and can express themselves in all situations.</a:t>
            </a:r>
            <a:r>
              <a:rPr lang="en-US" dirty="0" smtClean="0"/>
              <a:t> </a:t>
            </a:r>
          </a:p>
          <a:p>
            <a:endParaRPr lang="en-US" dirty="0">
              <a:latin typeface="Times New Roman" pitchFamily="18" charset="0"/>
              <a:cs typeface="Times New Roman" pitchFamily="18" charset="0"/>
            </a:endParaRPr>
          </a:p>
          <a:p>
            <a:r>
              <a:rPr lang="en-US" dirty="0" smtClean="0">
                <a:latin typeface="Times New Roman" pitchFamily="18" charset="0"/>
                <a:cs typeface="Times New Roman" pitchFamily="18" charset="0"/>
              </a:rPr>
              <a:t>The objective and method related are also mentioned. according to English language scholars, use of learner-centered classroom activities including group discussions, speeches, storytelling, drama, debates, poem recitation, songs, and tongue-twisters could alleviate the problem of low oral skills </a:t>
            </a:r>
            <a:br>
              <a:rPr lang="en-US" dirty="0" smtClean="0">
                <a:latin typeface="Times New Roman" pitchFamily="18" charset="0"/>
                <a:cs typeface="Times New Roman" pitchFamily="18" charset="0"/>
              </a:rPr>
            </a:br>
            <a:r>
              <a:rPr lang="en-US" sz="1200" dirty="0" smtClean="0"/>
              <a:t/>
            </a:r>
            <a:br>
              <a:rPr lang="en-US" sz="1200" dirty="0" smtClean="0"/>
            </a:br>
            <a:endParaRPr lang="en-US" dirty="0"/>
          </a:p>
        </p:txBody>
      </p:sp>
      <p:sp>
        <p:nvSpPr>
          <p:cNvPr id="6" name="Rectangle 5"/>
          <p:cNvSpPr/>
          <p:nvPr/>
        </p:nvSpPr>
        <p:spPr>
          <a:xfrm>
            <a:off x="609600" y="4771072"/>
            <a:ext cx="7848600" cy="1754326"/>
          </a:xfrm>
          <a:prstGeom prst="rect">
            <a:avLst/>
          </a:prstGeom>
        </p:spPr>
        <p:txBody>
          <a:bodyPr wrap="square">
            <a:spAutoFit/>
          </a:bodyPr>
          <a:lstStyle/>
          <a:p>
            <a:r>
              <a:rPr lang="en-US" dirty="0" smtClean="0">
                <a:latin typeface="Times New Roman" pitchFamily="18" charset="0"/>
                <a:cs typeface="Times New Roman" pitchFamily="18" charset="0"/>
              </a:rPr>
              <a:t>This study is differ from works because it sought to establish classroom activities employed and how they are used by teachers to enhance learners’ active participation in secondary schools. </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The author supported by evidence and organized logically and easy to follow in the introduction part.</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xmlns="" val="29412223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28600"/>
            <a:ext cx="8686800" cy="5109091"/>
          </a:xfrm>
          <a:prstGeom prst="rect">
            <a:avLst/>
          </a:prstGeom>
        </p:spPr>
        <p:txBody>
          <a:bodyPr wrap="square">
            <a:spAutoFit/>
          </a:bodyPr>
          <a:lstStyle/>
          <a:p>
            <a:r>
              <a:rPr lang="en-US" sz="2800" b="1" dirty="0" smtClean="0"/>
              <a:t>2. A </a:t>
            </a:r>
            <a:r>
              <a:rPr lang="en-US" sz="2800" b="1" dirty="0"/>
              <a:t>description of the methodology and </a:t>
            </a:r>
            <a:r>
              <a:rPr lang="en-US" sz="2800" b="1" dirty="0" smtClean="0"/>
              <a:t>evaluation</a:t>
            </a:r>
          </a:p>
          <a:p>
            <a:endParaRPr lang="en-US" dirty="0"/>
          </a:p>
          <a:p>
            <a:r>
              <a:rPr lang="en-US" sz="2000" dirty="0"/>
              <a:t>In order to find out the reasons for the lack of communicative and linguistic competence of secondary school students in Kenya, this paper focuses on how classroom activities are used in teaching speaking skills in English language by teachers to encourage the students’ learning</a:t>
            </a:r>
            <a:r>
              <a:rPr lang="en-US" sz="2000" dirty="0" smtClean="0"/>
              <a:t>.</a:t>
            </a:r>
          </a:p>
          <a:p>
            <a:endParaRPr lang="en-US" sz="2000" dirty="0"/>
          </a:p>
          <a:p>
            <a:r>
              <a:rPr lang="en-US" sz="2000" dirty="0"/>
              <a:t>To conduct research in this study, Eldora Municipality was selected because it encounters the low communicative competence of Form four school leavers that is similar to the other parts in Kenya</a:t>
            </a:r>
            <a:r>
              <a:rPr lang="en-US" sz="2000" dirty="0" smtClean="0"/>
              <a:t>.</a:t>
            </a:r>
          </a:p>
          <a:p>
            <a:endParaRPr lang="en-US" sz="2000" dirty="0"/>
          </a:p>
          <a:p>
            <a:r>
              <a:rPr lang="en-US" sz="2000" dirty="0"/>
              <a:t>The author chooses a National school as a purposive sampling while the Provincial and District secondary schools were chosen randomly. A total of 8 selected schools across Eldora Municipality, account for 30% of the sample population, are included in the sampling procedure. 30% of students are randomly selected from each school. Two English teachers who are purposely selected from each school</a:t>
            </a:r>
            <a:r>
              <a:rPr lang="en-US" sz="2000" dirty="0" smtClean="0"/>
              <a:t>.</a:t>
            </a:r>
            <a:endParaRPr lang="en-US" sz="2000" dirty="0"/>
          </a:p>
        </p:txBody>
      </p:sp>
    </p:spTree>
    <p:extLst>
      <p:ext uri="{BB962C8B-B14F-4D97-AF65-F5344CB8AC3E}">
        <p14:creationId xmlns:p14="http://schemas.microsoft.com/office/powerpoint/2010/main" xmlns="" val="62090395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914400"/>
            <a:ext cx="8153400" cy="4401205"/>
          </a:xfrm>
          <a:prstGeom prst="rect">
            <a:avLst/>
          </a:prstGeom>
        </p:spPr>
        <p:txBody>
          <a:bodyPr wrap="square">
            <a:spAutoFit/>
          </a:bodyPr>
          <a:lstStyle/>
          <a:p>
            <a:r>
              <a:rPr lang="en-US" sz="2000" dirty="0" smtClean="0"/>
              <a:t>Two data collection tools in this study were questionnaires and observation schedule. Tape recording was also used to make the observation process more accurate. Besides, the author used SPSS to analyze the collected data.</a:t>
            </a:r>
          </a:p>
          <a:p>
            <a:endParaRPr lang="en-US" sz="2000" dirty="0" smtClean="0"/>
          </a:p>
          <a:p>
            <a:r>
              <a:rPr lang="en-US" sz="2000" dirty="0" smtClean="0"/>
              <a:t>In my opinion, through this research methodology, the author identified the right subjects to find out what activities that teachers use in teaching speaking skills in English language to promote students learning.</a:t>
            </a:r>
          </a:p>
          <a:p>
            <a:endParaRPr lang="en-US" sz="2000" dirty="0" smtClean="0"/>
          </a:p>
          <a:p>
            <a:r>
              <a:rPr lang="en-US" sz="2000" dirty="0" smtClean="0"/>
              <a:t>Methods of data collection and analysis appropriate to the research purposes. Because this paper employed descriptive survey research design (</a:t>
            </a:r>
            <a:r>
              <a:rPr lang="en-US" sz="2000" dirty="0" err="1" smtClean="0"/>
              <a:t>Orodho</a:t>
            </a:r>
            <a:r>
              <a:rPr lang="en-US" sz="2000" dirty="0" smtClean="0"/>
              <a:t> and </a:t>
            </a:r>
            <a:r>
              <a:rPr lang="en-US" sz="2000" dirty="0" err="1" smtClean="0"/>
              <a:t>Kombo</a:t>
            </a:r>
            <a:r>
              <a:rPr lang="en-US" sz="2000" dirty="0" smtClean="0"/>
              <a:t>) so it has been done in a small scale. Further research required that is sampled and applied other methods such as focus group interview that is in such a way as to ensure the findings can be generalized to Kenya.</a:t>
            </a:r>
            <a:endParaRPr lang="en-US" sz="2000" dirty="0"/>
          </a:p>
        </p:txBody>
      </p:sp>
    </p:spTree>
    <p:extLst>
      <p:ext uri="{BB962C8B-B14F-4D97-AF65-F5344CB8AC3E}">
        <p14:creationId xmlns:p14="http://schemas.microsoft.com/office/powerpoint/2010/main" xmlns="" val="312955970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quot;/&gt;&lt;property id=&quot;20307&quot; value=&quot;256&quot;/&gt;&lt;/object&gt;&lt;object type=&quot;3&quot; unique_id=&quot;10005&quot;&gt;&lt;property id=&quot;20148&quot; value=&quot;5&quot;/&gt;&lt;property id=&quot;20300&quot; value=&quot;Slide 3&quot;/&gt;&lt;property id=&quot;20307&quot; value=&quot;257&quot;/&gt;&lt;/object&gt;&lt;object type=&quot;3&quot; unique_id=&quot;10006&quot;&gt;&lt;property id=&quot;20148&quot; value=&quot;5&quot;/&gt;&lt;property id=&quot;20300&quot; value=&quot;Slide 4&quot;/&gt;&lt;property id=&quot;20307&quot; value=&quot;258&quot;/&gt;&lt;/object&gt;&lt;object type=&quot;3&quot; unique_id=&quot;10042&quot;&gt;&lt;property id=&quot;20148&quot; value=&quot;5&quot;/&gt;&lt;property id=&quot;20300&quot; value=&quot;Slide 2&quot;/&gt;&lt;property id=&quot;20307&quot; value=&quot;259&quot;/&gt;&lt;/object&gt;&lt;object type=&quot;3&quot; unique_id=&quot;10061&quot;&gt;&lt;property id=&quot;20148&quot; value=&quot;5&quot;/&gt;&lt;property id=&quot;20300&quot; value=&quot;Slide 5&quot;/&gt;&lt;property id=&quot;20307&quot; value=&quot;260&quot;/&gt;&lt;/object&gt;&lt;object type=&quot;3&quot; unique_id=&quot;10083&quot;&gt;&lt;property id=&quot;20148&quot; value=&quot;5&quot;/&gt;&lt;property id=&quot;20300&quot; value=&quot;Slide 6&quot;/&gt;&lt;property id=&quot;20307&quot; value=&quot;261&quot;/&gt;&lt;/object&gt;&lt;object type=&quot;3&quot; unique_id=&quot;10148&quot;&gt;&lt;property id=&quot;20148&quot; value=&quot;5&quot;/&gt;&lt;property id=&quot;20300&quot; value=&quot;Slide 24&quot;/&gt;&lt;property id=&quot;20307&quot; value=&quot;262&quot;/&gt;&lt;/object&gt;&lt;object type=&quot;3&quot; unique_id=&quot;10149&quot;&gt;&lt;property id=&quot;20148&quot; value=&quot;5&quot;/&gt;&lt;property id=&quot;20300&quot; value=&quot;Slide 25&quot;/&gt;&lt;property id=&quot;20307&quot; value=&quot;263&quot;/&gt;&lt;/object&gt;&lt;object type=&quot;3&quot; unique_id=&quot;10180&quot;&gt;&lt;property id=&quot;20148&quot; value=&quot;5&quot;/&gt;&lt;property id=&quot;20300&quot; value=&quot;Slide 22&quot;/&gt;&lt;property id=&quot;20307&quot; value=&quot;264&quot;/&gt;&lt;/object&gt;&lt;object type=&quot;3&quot; unique_id=&quot;10214&quot;&gt;&lt;property id=&quot;20148&quot; value=&quot;5&quot;/&gt;&lt;property id=&quot;20300&quot; value=&quot;Slide 23&quot;/&gt;&lt;property id=&quot;20307&quot; value=&quot;265&quot;/&gt;&lt;/object&gt;&lt;object type=&quot;3&quot; unique_id=&quot;10467&quot;&gt;&lt;property id=&quot;20148&quot; value=&quot;5&quot;/&gt;&lt;property id=&quot;20300&quot; value=&quot;Slide 7 - &amp;quot; 6. Results&amp;quot;&quot;/&gt;&lt;property id=&quot;20307&quot; value=&quot;268&quot;/&gt;&lt;/object&gt;&lt;object type=&quot;3&quot; unique_id=&quot;10468&quot;&gt;&lt;property id=&quot;20148&quot; value=&quot;5&quot;/&gt;&lt;property id=&quot;20300&quot; value=&quot;Slide 8 - &amp;quot;RESULTS&amp;quot;&quot;/&gt;&lt;property id=&quot;20307&quot; value=&quot;270&quot;/&gt;&lt;/object&gt;&lt;object type=&quot;3&quot; unique_id=&quot;10469&quot;&gt;&lt;property id=&quot;20148&quot; value=&quot;5&quot;/&gt;&lt;property id=&quot;20300&quot; value=&quot;Slide 9&quot;/&gt;&lt;property id=&quot;20307&quot; value=&quot;271&quot;/&gt;&lt;/object&gt;&lt;object type=&quot;3&quot; unique_id=&quot;10470&quot;&gt;&lt;property id=&quot;20148&quot; value=&quot;5&quot;/&gt;&lt;property id=&quot;20300&quot; value=&quot;Slide 10&quot;/&gt;&lt;property id=&quot;20307&quot; value=&quot;272&quot;/&gt;&lt;/object&gt;&lt;object type=&quot;3&quot; unique_id=&quot;10471&quot;&gt;&lt;property id=&quot;20148&quot; value=&quot;5&quot;/&gt;&lt;property id=&quot;20300&quot; value=&quot;Slide 11&quot;/&gt;&lt;property id=&quot;20307&quot; value=&quot;273&quot;/&gt;&lt;/object&gt;&lt;object type=&quot;3&quot; unique_id=&quot;10472&quot;&gt;&lt;property id=&quot;20148&quot; value=&quot;5&quot;/&gt;&lt;property id=&quot;20300&quot; value=&quot;Slide 12&quot;/&gt;&lt;property id=&quot;20307&quot; value=&quot;274&quot;/&gt;&lt;/object&gt;&lt;object type=&quot;3&quot; unique_id=&quot;10473&quot;&gt;&lt;property id=&quot;20148&quot; value=&quot;5&quot;/&gt;&lt;property id=&quot;20300&quot; value=&quot;Slide 13&quot;/&gt;&lt;property id=&quot;20307&quot; value=&quot;275&quot;/&gt;&lt;/object&gt;&lt;object type=&quot;3&quot; unique_id=&quot;10474&quot;&gt;&lt;property id=&quot;20148&quot; value=&quot;5&quot;/&gt;&lt;property id=&quot;20300&quot; value=&quot;Slide 14 - &amp;quot;&amp;#x0D;&amp;#x0A;Education Research&amp;quot;&quot;/&gt;&lt;property id=&quot;20307&quot; value=&quot;276&quot;/&gt;&lt;/object&gt;&lt;object type=&quot;3&quot; unique_id=&quot;10475&quot;&gt;&lt;property id=&quot;20148&quot; value=&quot;5&quot;/&gt;&lt;property id=&quot;20300&quot; value=&quot;Slide 15&quot;/&gt;&lt;property id=&quot;20307&quot; value=&quot;277&quot;/&gt;&lt;/object&gt;&lt;object type=&quot;3&quot; unique_id=&quot;10476&quot;&gt;&lt;property id=&quot;20148&quot; value=&quot;5&quot;/&gt;&lt;property id=&quot;20300&quot; value=&quot;Slide 16 - &amp;quot;Discussion &amp;quot;&quot;/&gt;&lt;property id=&quot;20307&quot; value=&quot;278&quot;/&gt;&lt;/object&gt;&lt;object type=&quot;3&quot; unique_id=&quot;10477&quot;&gt;&lt;property id=&quot;20148&quot; value=&quot;5&quot;/&gt;&lt;property id=&quot;20300&quot; value=&quot;Slide 17&quot;/&gt;&lt;property id=&quot;20307&quot; value=&quot;279&quot;/&gt;&lt;/object&gt;&lt;object type=&quot;3&quot; unique_id=&quot;10478&quot;&gt;&lt;property id=&quot;20148&quot; value=&quot;5&quot;/&gt;&lt;property id=&quot;20300&quot; value=&quot;Slide 18&quot;/&gt;&lt;property id=&quot;20307&quot; value=&quot;280&quot;/&gt;&lt;/object&gt;&lt;object type=&quot;3&quot; unique_id=&quot;10479&quot;&gt;&lt;property id=&quot;20148&quot; value=&quot;5&quot;/&gt;&lt;property id=&quot;20300&quot; value=&quot;Slide 19 - &amp;quot;Other discussions&amp;quot;&quot;/&gt;&lt;property id=&quot;20307&quot; value=&quot;281&quot;/&gt;&lt;/object&gt;&lt;object type=&quot;3&quot; unique_id=&quot;10555&quot;&gt;&lt;property id=&quot;20148&quot; value=&quot;5&quot;/&gt;&lt;property id=&quot;20300&quot; value=&quot;Slide 20&quot;/&gt;&lt;property id=&quot;20307&quot; value=&quot;282&quot;/&gt;&lt;/object&gt;&lt;object type=&quot;3&quot; unique_id=&quot;10790&quot;&gt;&lt;property id=&quot;20148&quot; value=&quot;5&quot;/&gt;&lt;property id=&quot;20300&quot; value=&quot;Slide 21&quot;/&gt;&lt;property id=&quot;20307&quot; value=&quot;284&quot;/&gt;&lt;/object&gt;&lt;/object&gt;&lt;/object&gt;&lt;/database&gt;"/>
  <p:tag name="SECTOMILLISECCONVERTED"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409</TotalTime>
  <Words>2871</Words>
  <Application>Microsoft Office PowerPoint</Application>
  <PresentationFormat>On-screen Show (4:3)</PresentationFormat>
  <Paragraphs>217</Paragraphs>
  <Slides>25</Slides>
  <Notes>6</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25</vt:i4>
      </vt:variant>
    </vt:vector>
  </HeadingPairs>
  <TitlesOfParts>
    <vt:vector size="27" baseType="lpstr">
      <vt:lpstr>Office Theme</vt:lpstr>
      <vt:lpstr>Document</vt:lpstr>
      <vt:lpstr>Slide 1</vt:lpstr>
      <vt:lpstr>Slide 2</vt:lpstr>
      <vt:lpstr>Slide 3</vt:lpstr>
      <vt:lpstr>Slide 4</vt:lpstr>
      <vt:lpstr>Slide 5</vt:lpstr>
      <vt:lpstr>Slide 6</vt:lpstr>
      <vt:lpstr> 6. Results</vt:lpstr>
      <vt:lpstr>RESULTS</vt:lpstr>
      <vt:lpstr>Slide 9</vt:lpstr>
      <vt:lpstr>Slide 10</vt:lpstr>
      <vt:lpstr>Slide 11</vt:lpstr>
      <vt:lpstr>Slide 12</vt:lpstr>
      <vt:lpstr>Slide 13</vt:lpstr>
      <vt:lpstr> Education Research</vt:lpstr>
      <vt:lpstr>Slide 15</vt:lpstr>
      <vt:lpstr>Discussion </vt:lpstr>
      <vt:lpstr>Slide 17</vt:lpstr>
      <vt:lpstr>Slide 18</vt:lpstr>
      <vt:lpstr>Other discussions</vt:lpstr>
      <vt:lpstr>Slide 20</vt:lpstr>
      <vt:lpstr>Slide 21</vt:lpstr>
      <vt:lpstr>Slide 22</vt:lpstr>
      <vt:lpstr>Slide 23</vt:lpstr>
      <vt:lpstr>Slide 24</vt:lpstr>
      <vt:lpstr>Slide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This_HP</dc:creator>
  <cp:lastModifiedBy>Hieu</cp:lastModifiedBy>
  <cp:revision>42</cp:revision>
  <dcterms:created xsi:type="dcterms:W3CDTF">2017-05-25T11:33:23Z</dcterms:created>
  <dcterms:modified xsi:type="dcterms:W3CDTF">2017-05-27T15:26:16Z</dcterms:modified>
</cp:coreProperties>
</file>